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ink/ink1.xml" ContentType="application/inkml+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microsoft.com/office/2020/02/relationships/classificationlabels" Target="docMetadata/LabelInfo.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48" r:id="rId2"/>
  </p:sldMasterIdLst>
  <p:notesMasterIdLst>
    <p:notesMasterId r:id="rId39"/>
  </p:notesMasterIdLst>
  <p:sldIdLst>
    <p:sldId id="269" r:id="rId3"/>
    <p:sldId id="302" r:id="rId4"/>
    <p:sldId id="301" r:id="rId5"/>
    <p:sldId id="270" r:id="rId6"/>
    <p:sldId id="271" r:id="rId7"/>
    <p:sldId id="272" r:id="rId8"/>
    <p:sldId id="273" r:id="rId9"/>
    <p:sldId id="274" r:id="rId10"/>
    <p:sldId id="276" r:id="rId11"/>
    <p:sldId id="275" r:id="rId12"/>
    <p:sldId id="278" r:id="rId13"/>
    <p:sldId id="279" r:id="rId14"/>
    <p:sldId id="280" r:id="rId15"/>
    <p:sldId id="281" r:id="rId16"/>
    <p:sldId id="300" r:id="rId17"/>
    <p:sldId id="282" r:id="rId18"/>
    <p:sldId id="259" r:id="rId19"/>
    <p:sldId id="283" r:id="rId20"/>
    <p:sldId id="263" r:id="rId21"/>
    <p:sldId id="265" r:id="rId22"/>
    <p:sldId id="284" r:id="rId23"/>
    <p:sldId id="285" r:id="rId24"/>
    <p:sldId id="266" r:id="rId25"/>
    <p:sldId id="288" r:id="rId26"/>
    <p:sldId id="290" r:id="rId27"/>
    <p:sldId id="286" r:id="rId28"/>
    <p:sldId id="289" r:id="rId29"/>
    <p:sldId id="267" r:id="rId30"/>
    <p:sldId id="291" r:id="rId31"/>
    <p:sldId id="294" r:id="rId32"/>
    <p:sldId id="268" r:id="rId33"/>
    <p:sldId id="295" r:id="rId34"/>
    <p:sldId id="296" r:id="rId35"/>
    <p:sldId id="297" r:id="rId36"/>
    <p:sldId id="298" r:id="rId37"/>
    <p:sldId id="299"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7132"/>
    <a:srgbClr val="00B050"/>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404" autoAdjust="0"/>
  </p:normalViewPr>
  <p:slideViewPr>
    <p:cSldViewPr snapToGrid="0">
      <p:cViewPr>
        <p:scale>
          <a:sx n="25" d="100"/>
          <a:sy n="25" d="100"/>
        </p:scale>
        <p:origin x="2244" y="101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 /><Relationship Id="rId13" Type="http://schemas.openxmlformats.org/officeDocument/2006/relationships/slide" Target="slides/slide11.xml" /><Relationship Id="rId18" Type="http://schemas.openxmlformats.org/officeDocument/2006/relationships/slide" Target="slides/slide16.xml" /><Relationship Id="rId26" Type="http://schemas.openxmlformats.org/officeDocument/2006/relationships/slide" Target="slides/slide24.xml" /><Relationship Id="rId39" Type="http://schemas.openxmlformats.org/officeDocument/2006/relationships/notesMaster" Target="notesMasters/notesMaster1.xml" /><Relationship Id="rId3" Type="http://schemas.openxmlformats.org/officeDocument/2006/relationships/slide" Target="slides/slide1.xml" /><Relationship Id="rId21" Type="http://schemas.openxmlformats.org/officeDocument/2006/relationships/slide" Target="slides/slide19.xml" /><Relationship Id="rId34" Type="http://schemas.openxmlformats.org/officeDocument/2006/relationships/slide" Target="slides/slide32.xml" /><Relationship Id="rId42" Type="http://schemas.openxmlformats.org/officeDocument/2006/relationships/theme" Target="theme/theme1.xml" /><Relationship Id="rId7" Type="http://schemas.openxmlformats.org/officeDocument/2006/relationships/slide" Target="slides/slide5.xml" /><Relationship Id="rId12" Type="http://schemas.openxmlformats.org/officeDocument/2006/relationships/slide" Target="slides/slide10.xml" /><Relationship Id="rId17" Type="http://schemas.openxmlformats.org/officeDocument/2006/relationships/slide" Target="slides/slide15.xml" /><Relationship Id="rId25" Type="http://schemas.openxmlformats.org/officeDocument/2006/relationships/slide" Target="slides/slide23.xml" /><Relationship Id="rId33" Type="http://schemas.openxmlformats.org/officeDocument/2006/relationships/slide" Target="slides/slide31.xml" /><Relationship Id="rId38" Type="http://schemas.openxmlformats.org/officeDocument/2006/relationships/slide" Target="slides/slide36.xml" /><Relationship Id="rId2" Type="http://schemas.openxmlformats.org/officeDocument/2006/relationships/slideMaster" Target="slideMasters/slideMaster2.xml" /><Relationship Id="rId16" Type="http://schemas.openxmlformats.org/officeDocument/2006/relationships/slide" Target="slides/slide14.xml" /><Relationship Id="rId20" Type="http://schemas.openxmlformats.org/officeDocument/2006/relationships/slide" Target="slides/slide18.xml" /><Relationship Id="rId29" Type="http://schemas.openxmlformats.org/officeDocument/2006/relationships/slide" Target="slides/slide27.xml" /><Relationship Id="rId41" Type="http://schemas.openxmlformats.org/officeDocument/2006/relationships/viewProps" Target="viewProps.xml" /><Relationship Id="rId1" Type="http://schemas.openxmlformats.org/officeDocument/2006/relationships/slideMaster" Target="slideMasters/slideMaster1.xml" /><Relationship Id="rId6" Type="http://schemas.openxmlformats.org/officeDocument/2006/relationships/slide" Target="slides/slide4.xml" /><Relationship Id="rId11" Type="http://schemas.openxmlformats.org/officeDocument/2006/relationships/slide" Target="slides/slide9.xml" /><Relationship Id="rId24" Type="http://schemas.openxmlformats.org/officeDocument/2006/relationships/slide" Target="slides/slide22.xml" /><Relationship Id="rId32" Type="http://schemas.openxmlformats.org/officeDocument/2006/relationships/slide" Target="slides/slide30.xml" /><Relationship Id="rId37" Type="http://schemas.openxmlformats.org/officeDocument/2006/relationships/slide" Target="slides/slide35.xml" /><Relationship Id="rId40" Type="http://schemas.openxmlformats.org/officeDocument/2006/relationships/presProps" Target="presProps.xml" /><Relationship Id="rId5" Type="http://schemas.openxmlformats.org/officeDocument/2006/relationships/slide" Target="slides/slide3.xml" /><Relationship Id="rId15" Type="http://schemas.openxmlformats.org/officeDocument/2006/relationships/slide" Target="slides/slide13.xml" /><Relationship Id="rId23" Type="http://schemas.openxmlformats.org/officeDocument/2006/relationships/slide" Target="slides/slide21.xml" /><Relationship Id="rId28" Type="http://schemas.openxmlformats.org/officeDocument/2006/relationships/slide" Target="slides/slide26.xml" /><Relationship Id="rId36" Type="http://schemas.openxmlformats.org/officeDocument/2006/relationships/slide" Target="slides/slide34.xml" /><Relationship Id="rId10" Type="http://schemas.openxmlformats.org/officeDocument/2006/relationships/slide" Target="slides/slide8.xml" /><Relationship Id="rId19" Type="http://schemas.openxmlformats.org/officeDocument/2006/relationships/slide" Target="slides/slide17.xml" /><Relationship Id="rId31" Type="http://schemas.openxmlformats.org/officeDocument/2006/relationships/slide" Target="slides/slide29.xml" /><Relationship Id="rId4" Type="http://schemas.openxmlformats.org/officeDocument/2006/relationships/slide" Target="slides/slide2.xml" /><Relationship Id="rId9" Type="http://schemas.openxmlformats.org/officeDocument/2006/relationships/slide" Target="slides/slide7.xml" /><Relationship Id="rId14" Type="http://schemas.openxmlformats.org/officeDocument/2006/relationships/slide" Target="slides/slide12.xml" /><Relationship Id="rId22" Type="http://schemas.openxmlformats.org/officeDocument/2006/relationships/slide" Target="slides/slide20.xml" /><Relationship Id="rId27" Type="http://schemas.openxmlformats.org/officeDocument/2006/relationships/slide" Target="slides/slide25.xml" /><Relationship Id="rId30" Type="http://schemas.openxmlformats.org/officeDocument/2006/relationships/slide" Target="slides/slide28.xml" /><Relationship Id="rId35" Type="http://schemas.openxmlformats.org/officeDocument/2006/relationships/slide" Target="slides/slide33.xml" /><Relationship Id="rId43" Type="http://schemas.openxmlformats.org/officeDocument/2006/relationships/tableStyles" Target="tableStyles.xml" /></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10-17T14:39:14.207"/>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0,'743'0,"-728"1,-1 1,24 4,18 3,7 0,-44-6,39 3,-32-5,35 7,-36-4,40 1,447-6,-499 2,0 1,24 5,-23-4,0-1,18 2,423-3,-222-3,208 2,-428 1,0 0,0 1,0 0,0 1,-1 0,14 5,-19-2,-7-5,0-1,-1 0,1 0,0 0,0 1,0-1,0 0,0 0,0 0,0 0,-1 0,1 1,0-1,0 0,0 0,0 0,-1 0,1 0,0 0,0 0,0 0,-1 0,1 1,0-1,0 0,0 0,0 0,-1 0,1 0,0 0,0 0,0 0,-1 0,1-1,0 1,0 0,0 0,-1 0,1 0,-9-2</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0C6D34-28E5-4531-8007-AE7FAD01D4EB}" type="datetimeFigureOut">
              <a:rPr lang="en-US" smtClean="0"/>
              <a:t>11/13/2025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ED2416-345F-45B7-89C4-0081F7D9392C}" type="slidenum">
              <a:rPr lang="en-US" smtClean="0"/>
              <a:t>‹N›</a:t>
            </a:fld>
            <a:endParaRPr lang="en-US"/>
          </a:p>
        </p:txBody>
      </p:sp>
    </p:spTree>
    <p:extLst>
      <p:ext uri="{BB962C8B-B14F-4D97-AF65-F5344CB8AC3E}">
        <p14:creationId xmlns:p14="http://schemas.microsoft.com/office/powerpoint/2010/main" val="25231613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 /><Relationship Id="rId1" Type="http://schemas.openxmlformats.org/officeDocument/2006/relationships/notesMaster" Target="../notesMasters/notesMaster1.xml" /></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 /><Relationship Id="rId1" Type="http://schemas.openxmlformats.org/officeDocument/2006/relationships/notesMaster" Target="../notesMasters/notesMaster1.xml" /></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 /><Relationship Id="rId1" Type="http://schemas.openxmlformats.org/officeDocument/2006/relationships/notesMaster" Target="../notesMasters/notesMaster1.xml" /></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 /><Relationship Id="rId1" Type="http://schemas.openxmlformats.org/officeDocument/2006/relationships/notesMaster" Target="../notesMasters/notesMaster1.xml" /></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 /><Relationship Id="rId1" Type="http://schemas.openxmlformats.org/officeDocument/2006/relationships/notesMaster" Target="../notesMasters/notesMaster1.xml" /></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 /><Relationship Id="rId1" Type="http://schemas.openxmlformats.org/officeDocument/2006/relationships/notesMaster" Target="../notesMasters/notesMaster1.xml" /></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 /><Relationship Id="rId1" Type="http://schemas.openxmlformats.org/officeDocument/2006/relationships/notesMaster" Target="../notesMasters/notesMaster1.xml" /></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 /><Relationship Id="rId1" Type="http://schemas.openxmlformats.org/officeDocument/2006/relationships/notesMaster" Target="../notesMasters/notesMaster1.xml" /></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 /><Relationship Id="rId1" Type="http://schemas.openxmlformats.org/officeDocument/2006/relationships/notesMaster" Target="../notesMasters/notesMaster1.xml" /></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 /><Relationship Id="rId1" Type="http://schemas.openxmlformats.org/officeDocument/2006/relationships/notesMaster" Target="../notesMasters/notesMaster1.xml" /></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 /><Relationship Id="rId1" Type="http://schemas.openxmlformats.org/officeDocument/2006/relationships/notesMaster" Target="../notesMasters/notesMaster1.xml" /></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 /><Relationship Id="rId1" Type="http://schemas.openxmlformats.org/officeDocument/2006/relationships/notesMaster" Target="../notesMasters/notesMaster1.xml" /></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 /><Relationship Id="rId1" Type="http://schemas.openxmlformats.org/officeDocument/2006/relationships/notesMaster" Target="../notesMasters/notesMaster1.xml" /></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 /><Relationship Id="rId1" Type="http://schemas.openxmlformats.org/officeDocument/2006/relationships/notesMaster" Target="../notesMasters/notesMaster1.xml" /></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 /><Relationship Id="rId1" Type="http://schemas.openxmlformats.org/officeDocument/2006/relationships/notesMaster" Target="../notesMasters/notesMaster1.xml" /></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 /><Relationship Id="rId1" Type="http://schemas.openxmlformats.org/officeDocument/2006/relationships/notesMaster" Target="../notesMasters/notesMaster1.xml" /></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 /><Relationship Id="rId1" Type="http://schemas.openxmlformats.org/officeDocument/2006/relationships/notesMaster" Target="../notesMasters/notesMaster1.xml" /></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 /><Relationship Id="rId1" Type="http://schemas.openxmlformats.org/officeDocument/2006/relationships/notesMaster" Target="../notesMasters/notesMaster1.xml" /></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 /><Relationship Id="rId1" Type="http://schemas.openxmlformats.org/officeDocument/2006/relationships/notesMaster" Target="../notesMasters/notesMaster1.xml" /></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 /><Relationship Id="rId1" Type="http://schemas.openxmlformats.org/officeDocument/2006/relationships/notesMaster" Target="../notesMasters/notesMaster1.xml" /></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 /><Relationship Id="rId1" Type="http://schemas.openxmlformats.org/officeDocument/2006/relationships/notesMaster" Target="../notesMasters/notesMaster1.xml" /></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 /><Relationship Id="rId1" Type="http://schemas.openxmlformats.org/officeDocument/2006/relationships/notesMaster" Target="../notesMasters/notesMaster1.xml" /></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 /><Relationship Id="rId1" Type="http://schemas.openxmlformats.org/officeDocument/2006/relationships/notesMaster" Target="../notesMasters/notesMaster1.xml" /></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 /><Relationship Id="rId1" Type="http://schemas.openxmlformats.org/officeDocument/2006/relationships/notesMaster" Target="../notesMasters/notesMaster1.xml" /></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 /><Relationship Id="rId1" Type="http://schemas.openxmlformats.org/officeDocument/2006/relationships/notesMaster" Target="../notesMasters/notesMaster1.xml" /></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 /><Relationship Id="rId1" Type="http://schemas.openxmlformats.org/officeDocument/2006/relationships/notesMaster" Target="../notesMasters/notesMaster1.xml" /></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 /><Relationship Id="rId1" Type="http://schemas.openxmlformats.org/officeDocument/2006/relationships/notesMaster" Target="../notesMasters/notesMaster1.xml" /></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ED2416-345F-45B7-89C4-0081F7D9392C}" type="slidenum">
              <a:rPr lang="en-US" smtClean="0"/>
              <a:t>1</a:t>
            </a:fld>
            <a:endParaRPr lang="en-US"/>
          </a:p>
        </p:txBody>
      </p:sp>
    </p:spTree>
    <p:extLst>
      <p:ext uri="{BB962C8B-B14F-4D97-AF65-F5344CB8AC3E}">
        <p14:creationId xmlns:p14="http://schemas.microsoft.com/office/powerpoint/2010/main" val="26427139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US" dirty="0"/>
              </a:p>
            </p:txBody>
          </p:sp>
        </mc:Choice>
        <mc:Fallback xmlns="">
          <p:sp>
            <p:nvSpPr>
              <p:cNvPr id="3" name="Notes Placeholder 2"/>
              <p:cNvSpPr>
                <a:spLocks noGrp="1"/>
              </p:cNvSpPr>
              <p:nvPr>
                <p:ph type="body" idx="1"/>
              </p:nvPr>
            </p:nvSpPr>
            <p:spPr/>
            <p:txBody>
              <a:bodyPr/>
              <a:lstStyle/>
              <a:p>
                <a:r>
                  <a:rPr lang="it-IT" sz="1200" kern="1200" dirty="0">
                    <a:solidFill>
                      <a:schemeClr val="tx1"/>
                    </a:solidFill>
                    <a:effectLst/>
                    <a:latin typeface="+mn-lt"/>
                    <a:ea typeface="+mn-ea"/>
                    <a:cs typeface="+mn-cs"/>
                  </a:rPr>
                  <a:t>E’ molto utile però calcolare il rendimento massimo di una trasformazione per comprendere qual è il limite invalicabile imposto dalla natura. Il rendimento massimo teorico di una macchina termica è detto rendimento di Carnot, derivato dall’omonimo teorema, ed è il rendimento di un ciclo di trasformazioni reversibili che verranno approfondite in seguito. Il rendimento di Carnot si calcola nel seguente modo:</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it-IT" sz="1200" i="0" kern="1200">
                    <a:solidFill>
                      <a:schemeClr val="tx1"/>
                    </a:solidFill>
                    <a:effectLst/>
                    <a:latin typeface="+mn-lt"/>
                    <a:ea typeface="+mn-ea"/>
                    <a:cs typeface="+mn-cs"/>
                  </a:rPr>
                  <a:t>𝜂=1−𝑇</a:t>
                </a:r>
                <a:r>
                  <a:rPr lang="en-US" sz="1200" i="0" kern="1200">
                    <a:solidFill>
                      <a:schemeClr val="tx1"/>
                    </a:solidFill>
                    <a:effectLst/>
                    <a:latin typeface="+mn-lt"/>
                    <a:ea typeface="+mn-ea"/>
                    <a:cs typeface="+mn-cs"/>
                  </a:rPr>
                  <a:t>_</a:t>
                </a:r>
                <a:r>
                  <a:rPr lang="it-IT" sz="1200" i="0" kern="1200">
                    <a:solidFill>
                      <a:schemeClr val="tx1"/>
                    </a:solidFill>
                    <a:effectLst/>
                    <a:latin typeface="+mn-lt"/>
                    <a:ea typeface="+mn-ea"/>
                    <a:cs typeface="+mn-cs"/>
                  </a:rPr>
                  <a:t>1</a:t>
                </a:r>
                <a:r>
                  <a:rPr lang="en-US" sz="1200" i="0" kern="1200">
                    <a:solidFill>
                      <a:schemeClr val="tx1"/>
                    </a:solidFill>
                    <a:effectLst/>
                    <a:latin typeface="+mn-lt"/>
                    <a:ea typeface="+mn-ea"/>
                    <a:cs typeface="+mn-cs"/>
                  </a:rPr>
                  <a:t>/</a:t>
                </a:r>
                <a:r>
                  <a:rPr lang="it-IT" sz="1200" i="0" kern="1200">
                    <a:solidFill>
                      <a:schemeClr val="tx1"/>
                    </a:solidFill>
                    <a:effectLst/>
                    <a:latin typeface="+mn-lt"/>
                    <a:ea typeface="+mn-ea"/>
                    <a:cs typeface="+mn-cs"/>
                  </a:rPr>
                  <a:t>𝑇</a:t>
                </a:r>
                <a:r>
                  <a:rPr lang="en-US" sz="1200" i="0" kern="1200">
                    <a:solidFill>
                      <a:schemeClr val="tx1"/>
                    </a:solidFill>
                    <a:effectLst/>
                    <a:latin typeface="+mn-lt"/>
                    <a:ea typeface="+mn-ea"/>
                    <a:cs typeface="+mn-cs"/>
                  </a:rPr>
                  <a:t>_</a:t>
                </a:r>
                <a:r>
                  <a:rPr lang="it-IT" sz="1200" i="0" kern="1200">
                    <a:solidFill>
                      <a:schemeClr val="tx1"/>
                    </a:solidFill>
                    <a:effectLst/>
                    <a:latin typeface="+mn-lt"/>
                    <a:ea typeface="+mn-ea"/>
                    <a:cs typeface="+mn-cs"/>
                  </a:rPr>
                  <a:t>2 </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Rappresenta il rendimento massimo di una qualsiasi macchina termica, reversibile o meno. Tutti i cicli termodinamici che vedremo in seguito dunque, sui quali si fonda il funzionamento di tutte le macchine termiche, hanno un rendimento necessariamente inferiore a quello di Carnot anche se lavorano alle stesse temperature.</a:t>
                </a:r>
                <a:endParaRPr lang="en-US" dirty="0"/>
              </a:p>
            </p:txBody>
          </p:sp>
        </mc:Fallback>
      </mc:AlternateContent>
      <p:sp>
        <p:nvSpPr>
          <p:cNvPr id="4" name="Slide Number Placeholder 3"/>
          <p:cNvSpPr>
            <a:spLocks noGrp="1"/>
          </p:cNvSpPr>
          <p:nvPr>
            <p:ph type="sldNum" sz="quarter" idx="5"/>
          </p:nvPr>
        </p:nvSpPr>
        <p:spPr/>
        <p:txBody>
          <a:bodyPr/>
          <a:lstStyle/>
          <a:p>
            <a:fld id="{8DED2416-345F-45B7-89C4-0081F7D9392C}" type="slidenum">
              <a:rPr lang="en-US" smtClean="0"/>
              <a:t>13</a:t>
            </a:fld>
            <a:endParaRPr lang="en-US"/>
          </a:p>
        </p:txBody>
      </p:sp>
    </p:spTree>
    <p:extLst>
      <p:ext uri="{BB962C8B-B14F-4D97-AF65-F5344CB8AC3E}">
        <p14:creationId xmlns:p14="http://schemas.microsoft.com/office/powerpoint/2010/main" val="39245052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US" dirty="0"/>
              </a:p>
            </p:txBody>
          </p:sp>
        </mc:Choice>
        <mc:Fallback xmlns="">
          <p:sp>
            <p:nvSpPr>
              <p:cNvPr id="3" name="Notes Placeholder 2"/>
              <p:cNvSpPr>
                <a:spLocks noGrp="1"/>
              </p:cNvSpPr>
              <p:nvPr>
                <p:ph type="body" idx="1"/>
              </p:nvPr>
            </p:nvSpPr>
            <p:spPr/>
            <p:txBody>
              <a:bodyPr/>
              <a:lstStyle/>
              <a:p>
                <a:r>
                  <a:rPr lang="it-IT" sz="1200" kern="1200" dirty="0">
                    <a:solidFill>
                      <a:schemeClr val="tx1"/>
                    </a:solidFill>
                    <a:effectLst/>
                    <a:latin typeface="+mn-lt"/>
                    <a:ea typeface="+mn-ea"/>
                    <a:cs typeface="+mn-cs"/>
                  </a:rPr>
                  <a:t>Cosa c’entra in tutto ciò l’entropia? La definizione comune che si da di entropia è la misura del grado di “disordine” molecolare o la probabilità di esistere di un determinato stato, ma cosa si intende per disordine? Immaginiamo di avere un mazzo di carte da poker e che ogni carta rappresenti una molecola e la disposizione del mazzo rappresenti lo stato del sistema. Appena apriamo il mazzo, questo risulta ordinato (bassa entropia). Le carte infatti sono tutte in ordine perfetto, dall’asso al re di cuori, dall’asso al re di quadri e così via. Questa condizione è molto improbabile. Mescolando le carte infatti è decisamente improbabile che queste tornino “spontanteamente” al loro ordine iniziale. Dopo aver mescolato le carte, queste si troveranno piuttosto in un ordine casuale ed è molto probabile che si trovino in una condizione di disordine appunto, che non preveda il susseguirsi ordinato di cuori, quadri, fiori e picche. Insomma, se lasci un mazzo ordinato in mano a qualcuno che lo mescola, tenderà a diventare disordinato. Allo stesso modo, un sistema fisico tende spontaneamente verso stati più probabili, cioè con maggiore entropia, quindi più disordinati. E perché è utile saperlo al fine di questo corso? Perché gli stati a entropia più bassa sono più preziosi, più rari e perché solo da questi si può estrarre un lavoro sufficiente per le nostre attività. Solo l’energia “ordinata”  e “concentrata” può essere utilizzata per compiere lavoro utile. Le trasformazioni che eseguiamo sulla energia con i nostri processi industriali non fanno altro che degradarla, renderla inutilizzabile, ed è per questo che abbiamo sempre bisogno di energia “fresca” per ripetere quei processi. Bisogna prestare attenzione a distinguere l’energia totale da quella effettivamente utilizzabile. Ad esempio, non si può far funzionare un motore utilizzando l’aria calda d’estate, sebbene questa possegga tanta energia interna. Gli stati a entropia alta sono stati a energia dispersa: in questa condizione non esistono differenze di temperatura, di potenziale, o  quegli squilibri che sono fondamentali per avere dei flussi spontanei di energia e quindi c’è impossibilità di estrarne lavoro. Immaginiamo una diga: finché l’acqua è concentrata e ordinata in un bacino in quota, si può sfruttare la differenza di altezza rispetto a valle per mettere in moto l’acqua (aprendo il tubo inneschiamo un processo spontaneo, perché l’acqua cade spontaneamente in basso) e sfruttare questo moto per produrre elettricità ad esempio o per muovere un mulino. Se la diga crolla e l’acqua scende tutta a valle, è impossibile produrre elettricità dalla stessa acqua perché verrebbe a mancare quello squilibrio di quota necessario a metterla spontaneamente in moto. L’acqua a valle si trova in uno stato di alta entropia infatti, cioè più probabile (è più “normale” che l’acqua sia giù anziché su). La stessa cosa vale per il calore. E’ necessaria una differenza di temperatura affinché il calore fluisca e quindi non possiamo estrarre lavoro da un processo in cui non c’è una differenza di temperatura tra serbatoio caldo e serbatoio freddo. Questo si deduce facilmente dalle formule sopracitate (rendimento di Carnot=0). Il calore tende spontaneamente a fluire in modo tale da portare in equilibrio termico i due serbatoi e quando questo equilibrio viene raggiunto si ha entropia massima, non c’è più flusso di calore. Il secondo principio della termodinamica può essere formulato anche esplicitando questo concetto chiave, ossia che l’entropia dell’universo tende ad aumentare:</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it-IT" sz="1200" i="0" kern="1200">
                    <a:solidFill>
                      <a:schemeClr val="tx1"/>
                    </a:solidFill>
                    <a:effectLst/>
                    <a:latin typeface="+mn-lt"/>
                    <a:ea typeface="+mn-ea"/>
                    <a:cs typeface="+mn-cs"/>
                  </a:rPr>
                  <a:t>∆𝑆≥0</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Non a caso questo principio viene spesso denominato “legge della morte”, poiché conduce inesorabilmente alla morte termica dell’universo ossia la condizione di massima entropia  nella quale tutto si trova in condizioni di equilibrio e non esisteranno più differenze di temperatura, pressione o concentrazione sfruttabili che possano alimentare la vita dell’universo (stelle, buchi neri ecc.). (Concetto importante questo dei delta e degli squilibri, è fondamentale per avere un qualisasi processo, riprendi formula carnot)</a:t>
                </a:r>
              </a:p>
              <a:p>
                <a:r>
                  <a:rPr lang="it-IT" sz="1200" kern="1200" dirty="0">
                    <a:solidFill>
                      <a:schemeClr val="tx1"/>
                    </a:solidFill>
                    <a:effectLst/>
                    <a:latin typeface="+mn-lt"/>
                    <a:ea typeface="+mn-ea"/>
                    <a:cs typeface="+mn-cs"/>
                  </a:rPr>
                  <a:t>Questa banale formuletta cela un’altra curiosità affascinante che la distingue da tutte le altre. Il secondo principio della termodinamica è l’unica legge della fisica ad essere fondamentalmente legata alla freccia del tempo, l’unica in cui si può chiaramente  distinguere il passato dal futuro. In tutte le altre leggi dell’universo, una sequenza di eventi è permessa sia in avanti che indietro. Questo fatto è in linea anche con la nostra esperienza. Possiamo guardare un filmato di una macchina che va avanti a velocità costante, poi guardarlo all’indientro senza storcere il naso. La retromarcia è un semplice meccanismo che rende verosimile questa bidirezionalità. Sarebbe diverso se vedessimo il filmato di un vaso che cade e si rompe in mille pezzi. La nostra esperienza ci assicura che questa cosa è possibile solo in un verso. Il vaso, cadendo e rompendosi in mille pezzi, disperde la sua energia in calore e rotture meccaniche e non può tornare spontanemente al suo stato iniziale senza che qualcuno compia un lavoro (raccolga i pezzi e li incolli). La freccia del tempo sembra apparire solo quando c’è in gioco del calore. Una spiegazione di questo concetto è presente ne “l’ordine del tempo” del fisico Carlo Rovelli. Secondo Rovelli infatti, la nostra percezione del fluire del tempo e la percezione della consequenzialità tra passato, presente e futuro, deriverebbero proprio da come sperimentiamo nella vita di tutti i giorni il secondo principio della termodinamica, cioè l’aumento di entropia. Nello stesso libro si spiega come la causalità passato-futuro sparisca a livello microscopico, ma questa è un’altra storia. Oltre a quelli citati, furono molti altri gli studiosi che affrontarono questo principio. Tra questi va sicuramente ricordato Boltzman, pensatore visionario che intuì il legame tra la nostra percezione del fluire del tempo e l’aumento di entropia. Proprio per questo, per aver avuto il coraggio di accettare una verità rivoluzionaria, venne aspramente criticato e isolato dalla comunità scientifica.</a:t>
                </a:r>
                <a:endParaRPr lang="en-US" sz="1200" kern="1200" dirty="0">
                  <a:solidFill>
                    <a:schemeClr val="tx1"/>
                  </a:solidFill>
                  <a:effectLst/>
                  <a:latin typeface="+mn-lt"/>
                  <a:ea typeface="+mn-ea"/>
                  <a:cs typeface="+mn-cs"/>
                </a:endParaRPr>
              </a:p>
              <a:p>
                <a:endParaRPr lang="en-US" dirty="0"/>
              </a:p>
            </p:txBody>
          </p:sp>
        </mc:Fallback>
      </mc:AlternateContent>
      <p:sp>
        <p:nvSpPr>
          <p:cNvPr id="4" name="Slide Number Placeholder 3"/>
          <p:cNvSpPr>
            <a:spLocks noGrp="1"/>
          </p:cNvSpPr>
          <p:nvPr>
            <p:ph type="sldNum" sz="quarter" idx="5"/>
          </p:nvPr>
        </p:nvSpPr>
        <p:spPr/>
        <p:txBody>
          <a:bodyPr/>
          <a:lstStyle/>
          <a:p>
            <a:fld id="{8DED2416-345F-45B7-89C4-0081F7D9392C}" type="slidenum">
              <a:rPr lang="en-US" smtClean="0"/>
              <a:t>14</a:t>
            </a:fld>
            <a:endParaRPr lang="en-US"/>
          </a:p>
        </p:txBody>
      </p:sp>
    </p:spTree>
    <p:extLst>
      <p:ext uri="{BB962C8B-B14F-4D97-AF65-F5344CB8AC3E}">
        <p14:creationId xmlns:p14="http://schemas.microsoft.com/office/powerpoint/2010/main" val="18265313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ED2416-345F-45B7-89C4-0081F7D9392C}" type="slidenum">
              <a:rPr lang="en-US" smtClean="0"/>
              <a:t>15</a:t>
            </a:fld>
            <a:endParaRPr lang="en-US"/>
          </a:p>
        </p:txBody>
      </p:sp>
    </p:spTree>
    <p:extLst>
      <p:ext uri="{BB962C8B-B14F-4D97-AF65-F5344CB8AC3E}">
        <p14:creationId xmlns:p14="http://schemas.microsoft.com/office/powerpoint/2010/main" val="13252021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DED2416-345F-45B7-89C4-0081F7D9392C}" type="slidenum">
              <a:rPr lang="en-US" smtClean="0"/>
              <a:t>16</a:t>
            </a:fld>
            <a:endParaRPr lang="en-US"/>
          </a:p>
        </p:txBody>
      </p:sp>
    </p:spTree>
    <p:extLst>
      <p:ext uri="{BB962C8B-B14F-4D97-AF65-F5344CB8AC3E}">
        <p14:creationId xmlns:p14="http://schemas.microsoft.com/office/powerpoint/2010/main" val="40725287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ED2416-345F-45B7-89C4-0081F7D9392C}" type="slidenum">
              <a:rPr lang="en-US" smtClean="0"/>
              <a:t>18</a:t>
            </a:fld>
            <a:endParaRPr lang="en-US"/>
          </a:p>
        </p:txBody>
      </p:sp>
    </p:spTree>
    <p:extLst>
      <p:ext uri="{BB962C8B-B14F-4D97-AF65-F5344CB8AC3E}">
        <p14:creationId xmlns:p14="http://schemas.microsoft.com/office/powerpoint/2010/main" val="21946880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ED2416-345F-45B7-89C4-0081F7D9392C}" type="slidenum">
              <a:rPr lang="en-US" smtClean="0"/>
              <a:t>20</a:t>
            </a:fld>
            <a:endParaRPr lang="en-US"/>
          </a:p>
        </p:txBody>
      </p:sp>
    </p:spTree>
    <p:extLst>
      <p:ext uri="{BB962C8B-B14F-4D97-AF65-F5344CB8AC3E}">
        <p14:creationId xmlns:p14="http://schemas.microsoft.com/office/powerpoint/2010/main" val="30219444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342900" lvl="0" indent="-342900" algn="just">
                  <a:lnSpc>
                    <a:spcPct val="115000"/>
                  </a:lnSpc>
                  <a:buFont typeface="Symbol" panose="05050102010706020507" pitchFamily="18" charset="2"/>
                  <a:buChar char=""/>
                </a:pPr>
                <a14:m>
                  <m:oMath xmlns:m="http://schemas.openxmlformats.org/officeDocument/2006/math">
                    <m:r>
                      <a:rPr lang="it-IT" sz="1200"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𝛾</m:t>
                    </m:r>
                  </m:oMath>
                </a14:m>
                <a:r>
                  <a:rPr lang="it-IT" sz="12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costante termodinamica (in condizioni ideali di miscela biatomica aria-benzina vale circa 0,4)</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14:m>
                  <m:oMath xmlns:m="http://schemas.openxmlformats.org/officeDocument/2006/math">
                    <m:sSub>
                      <m:sSubPr>
                        <m:ctrlPr>
                          <a:rPr lang="en-US" sz="12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sSubPr>
                      <m:e>
                        <m:r>
                          <a:rPr lang="it-IT" sz="12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𝑣</m:t>
                        </m:r>
                      </m:e>
                      <m:sub>
                        <m:r>
                          <a:rPr lang="it-IT" sz="12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𝑏</m:t>
                        </m:r>
                      </m:sub>
                    </m:sSub>
                  </m:oMath>
                </a14:m>
                <a:r>
                  <a:rPr lang="it-IT" sz="12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volume massimo in 1 e in 4 quando il pistone è in basso. Include il volume della corsa (cilindrata) e il volume della camera di combustione (lo spazio residuo quando il pistone è in alto)</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14:m>
                  <m:oMath xmlns:m="http://schemas.openxmlformats.org/officeDocument/2006/math">
                    <m:sSub>
                      <m:sSubPr>
                        <m:ctrlPr>
                          <a:rPr lang="en-US" sz="12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sSubPr>
                      <m:e>
                        <m:r>
                          <a:rPr lang="it-IT" sz="12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𝑣</m:t>
                        </m:r>
                      </m:e>
                      <m:sub>
                        <m:r>
                          <a:rPr lang="it-IT" sz="12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𝑎</m:t>
                        </m:r>
                      </m:sub>
                    </m:sSub>
                  </m:oMath>
                </a14:m>
                <a:r>
                  <a:rPr lang="it-IT" sz="12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volume minimo in 2 e in 3 quando il pistone è in alto, equivale al volume della camera di combustione</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15000"/>
                  </a:lnSpc>
                  <a:spcAft>
                    <a:spcPts val="800"/>
                  </a:spcAft>
                  <a:buFont typeface="Symbol" panose="05050102010706020507" pitchFamily="18" charset="2"/>
                  <a:buChar char=""/>
                </a:pPr>
                <a14:m>
                  <m:oMath xmlns:m="http://schemas.openxmlformats.org/officeDocument/2006/math">
                    <m:r>
                      <a:rPr lang="it-IT" sz="12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𝑟</m:t>
                    </m:r>
                  </m:oMath>
                </a14:m>
                <a:r>
                  <a:rPr lang="it-IT" sz="12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rapporto di compressione (</a:t>
                </a:r>
                <a14:m>
                  <m:oMath xmlns:m="http://schemas.openxmlformats.org/officeDocument/2006/math">
                    <m:sSub>
                      <m:sSubPr>
                        <m:ctrlPr>
                          <a:rPr lang="en-US" sz="12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sSubPr>
                      <m:e>
                        <m:r>
                          <a:rPr lang="it-IT" sz="12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𝑣</m:t>
                        </m:r>
                      </m:e>
                      <m:sub>
                        <m:r>
                          <a:rPr lang="it-IT" sz="12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𝑏</m:t>
                        </m:r>
                      </m:sub>
                    </m:sSub>
                    <m:r>
                      <a:rPr lang="it-IT" sz="12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m:t>
                    </m:r>
                    <m:sSub>
                      <m:sSubPr>
                        <m:ctrlPr>
                          <a:rPr lang="en-US" sz="12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sSubPr>
                      <m:e>
                        <m:r>
                          <a:rPr lang="it-IT" sz="12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𝑣</m:t>
                        </m:r>
                      </m:e>
                      <m:sub>
                        <m:r>
                          <a:rPr lang="it-IT" sz="12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𝑎</m:t>
                        </m:r>
                      </m:sub>
                    </m:sSub>
                    <m:r>
                      <a:rPr lang="it-IT" sz="12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m:t>
                    </m:r>
                  </m:oMath>
                </a14:m>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mc:Choice>
        <mc:Fallback xmlns="">
          <p:sp>
            <p:nvSpPr>
              <p:cNvPr id="3" name="Notes Placeholder 2"/>
              <p:cNvSpPr>
                <a:spLocks noGrp="1"/>
              </p:cNvSpPr>
              <p:nvPr>
                <p:ph type="body" idx="1"/>
              </p:nvPr>
            </p:nvSpPr>
            <p:spPr/>
            <p:txBody>
              <a:bodyPr/>
              <a:lstStyle/>
              <a:p>
                <a:pPr marL="342900" lvl="0" indent="-342900" algn="just">
                  <a:lnSpc>
                    <a:spcPct val="115000"/>
                  </a:lnSpc>
                  <a:buFont typeface="Symbol" panose="05050102010706020507" pitchFamily="18" charset="2"/>
                  <a:buChar char=""/>
                </a:pPr>
                <a:r>
                  <a:rPr lang="it-IT" sz="1200" i="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a:t>𝛾</a:t>
                </a:r>
                <a:r>
                  <a:rPr lang="it-IT" sz="12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costante termodinamica (in condizioni ideali di miscela biatomica aria-benzina vale circa 0,4)</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it-IT" sz="1200" i="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a:t>𝑣</a:t>
                </a:r>
                <a:r>
                  <a:rPr lang="en-US" sz="1200" i="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a:t>_</a:t>
                </a:r>
                <a:r>
                  <a:rPr lang="it-IT" sz="1200" i="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a:t>𝑏</a:t>
                </a:r>
                <a:r>
                  <a:rPr lang="it-IT" sz="12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volume massimo in 1 e in 4 quando il pistone è in basso. Include il volume della corsa (cilindrata) e il volume della camera di combustione (lo spazio residuo quando il pistone è in alto)</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15000"/>
                  </a:lnSpc>
                  <a:buFont typeface="Symbol" panose="05050102010706020507" pitchFamily="18" charset="2"/>
                  <a:buChar char=""/>
                </a:pPr>
                <a:r>
                  <a:rPr lang="it-IT" sz="1200" i="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a:t>𝑣</a:t>
                </a:r>
                <a:r>
                  <a:rPr lang="en-US" sz="1200" i="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a:t>_</a:t>
                </a:r>
                <a:r>
                  <a:rPr lang="it-IT" sz="1200" i="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a:t>𝑎</a:t>
                </a:r>
                <a:r>
                  <a:rPr lang="it-IT" sz="12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volume minimo in 2 e in 3 quando il pistone è in alto, equivale al volume della camera di combustione</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15000"/>
                  </a:lnSpc>
                  <a:spcAft>
                    <a:spcPts val="800"/>
                  </a:spcAft>
                  <a:buFont typeface="Symbol" panose="05050102010706020507" pitchFamily="18" charset="2"/>
                  <a:buChar char=""/>
                </a:pPr>
                <a:r>
                  <a:rPr lang="it-IT" sz="1200" i="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a:t>𝑟</a:t>
                </a:r>
                <a:r>
                  <a:rPr lang="it-IT" sz="12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rapporto di compressione (</a:t>
                </a:r>
                <a:r>
                  <a:rPr lang="it-IT" sz="1200" i="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a:t>𝑣</a:t>
                </a:r>
                <a:r>
                  <a:rPr lang="en-US" sz="1200" i="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a:t>_</a:t>
                </a:r>
                <a:r>
                  <a:rPr lang="it-IT" sz="1200" i="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a:t>𝑏/𝑣</a:t>
                </a:r>
                <a:r>
                  <a:rPr lang="en-US" sz="1200" i="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a:t>_</a:t>
                </a:r>
                <a:r>
                  <a:rPr lang="it-IT" sz="1200" i="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a:t>𝑎)</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mc:Fallback>
      </mc:AlternateContent>
      <p:sp>
        <p:nvSpPr>
          <p:cNvPr id="4" name="Slide Number Placeholder 3"/>
          <p:cNvSpPr>
            <a:spLocks noGrp="1"/>
          </p:cNvSpPr>
          <p:nvPr>
            <p:ph type="sldNum" sz="quarter" idx="5"/>
          </p:nvPr>
        </p:nvSpPr>
        <p:spPr/>
        <p:txBody>
          <a:bodyPr/>
          <a:lstStyle/>
          <a:p>
            <a:fld id="{8DED2416-345F-45B7-89C4-0081F7D9392C}" type="slidenum">
              <a:rPr lang="en-US" smtClean="0"/>
              <a:t>21</a:t>
            </a:fld>
            <a:endParaRPr lang="en-US"/>
          </a:p>
        </p:txBody>
      </p:sp>
    </p:spTree>
    <p:extLst>
      <p:ext uri="{BB962C8B-B14F-4D97-AF65-F5344CB8AC3E}">
        <p14:creationId xmlns:p14="http://schemas.microsoft.com/office/powerpoint/2010/main" val="42248848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94D3C-7B81-DDAB-B453-8545436B6F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E08288-E769-4BDD-735E-2BF25B5DBC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533985-34C2-E978-B434-48D91A0F42F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78B752C-56E6-3D9C-A7A9-5596BB884791}"/>
              </a:ext>
            </a:extLst>
          </p:cNvPr>
          <p:cNvSpPr>
            <a:spLocks noGrp="1"/>
          </p:cNvSpPr>
          <p:nvPr>
            <p:ph type="sldNum" sz="quarter" idx="5"/>
          </p:nvPr>
        </p:nvSpPr>
        <p:spPr/>
        <p:txBody>
          <a:bodyPr/>
          <a:lstStyle/>
          <a:p>
            <a:fld id="{8DED2416-345F-45B7-89C4-0081F7D9392C}" type="slidenum">
              <a:rPr lang="en-US" smtClean="0"/>
              <a:t>22</a:t>
            </a:fld>
            <a:endParaRPr lang="en-US"/>
          </a:p>
        </p:txBody>
      </p:sp>
    </p:spTree>
    <p:extLst>
      <p:ext uri="{BB962C8B-B14F-4D97-AF65-F5344CB8AC3E}">
        <p14:creationId xmlns:p14="http://schemas.microsoft.com/office/powerpoint/2010/main" val="41563447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ED2416-345F-45B7-89C4-0081F7D9392C}" type="slidenum">
              <a:rPr lang="en-US" smtClean="0"/>
              <a:t>23</a:t>
            </a:fld>
            <a:endParaRPr lang="en-US"/>
          </a:p>
        </p:txBody>
      </p:sp>
    </p:spTree>
    <p:extLst>
      <p:ext uri="{BB962C8B-B14F-4D97-AF65-F5344CB8AC3E}">
        <p14:creationId xmlns:p14="http://schemas.microsoft.com/office/powerpoint/2010/main" val="35185365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8DED2416-345F-45B7-89C4-0081F7D9392C}" type="slidenum">
              <a:rPr lang="en-US" smtClean="0"/>
              <a:t>24</a:t>
            </a:fld>
            <a:endParaRPr lang="en-US"/>
          </a:p>
        </p:txBody>
      </p:sp>
    </p:spTree>
    <p:extLst>
      <p:ext uri="{BB962C8B-B14F-4D97-AF65-F5344CB8AC3E}">
        <p14:creationId xmlns:p14="http://schemas.microsoft.com/office/powerpoint/2010/main" val="2908424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798B63-70FF-840D-FA71-61397308C5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9B7BDD-83C8-F143-A3FA-EDEE8B1CF3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687FAC-3793-7ADF-5443-C4FC11E2F77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E4DE4AA-2969-1C3D-D900-4204DD663062}"/>
              </a:ext>
            </a:extLst>
          </p:cNvPr>
          <p:cNvSpPr>
            <a:spLocks noGrp="1"/>
          </p:cNvSpPr>
          <p:nvPr>
            <p:ph type="sldNum" sz="quarter" idx="5"/>
          </p:nvPr>
        </p:nvSpPr>
        <p:spPr/>
        <p:txBody>
          <a:bodyPr/>
          <a:lstStyle/>
          <a:p>
            <a:fld id="{8DED2416-345F-45B7-89C4-0081F7D9392C}" type="slidenum">
              <a:rPr lang="en-US" smtClean="0"/>
              <a:t>2</a:t>
            </a:fld>
            <a:endParaRPr lang="en-US"/>
          </a:p>
        </p:txBody>
      </p:sp>
    </p:spTree>
    <p:extLst>
      <p:ext uri="{BB962C8B-B14F-4D97-AF65-F5344CB8AC3E}">
        <p14:creationId xmlns:p14="http://schemas.microsoft.com/office/powerpoint/2010/main" val="2022011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ED2416-345F-45B7-89C4-0081F7D9392C}" type="slidenum">
              <a:rPr lang="en-US" smtClean="0"/>
              <a:t>25</a:t>
            </a:fld>
            <a:endParaRPr lang="en-US"/>
          </a:p>
        </p:txBody>
      </p:sp>
    </p:spTree>
    <p:extLst>
      <p:ext uri="{BB962C8B-B14F-4D97-AF65-F5344CB8AC3E}">
        <p14:creationId xmlns:p14="http://schemas.microsoft.com/office/powerpoint/2010/main" val="28729631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27A0B-D24E-C5BC-968B-4571B5111E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C2409D-A6CC-BC04-131B-51767A887F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FBE964-3E14-D028-E9C4-A364B1614FE5}"/>
              </a:ext>
            </a:extLst>
          </p:cNvPr>
          <p:cNvSpPr>
            <a:spLocks noGrp="1"/>
          </p:cNvSpPr>
          <p:nvPr>
            <p:ph type="body" idx="1"/>
          </p:nvPr>
        </p:nvSpPr>
        <p:spPr/>
        <p:txBody>
          <a:bodyPr/>
          <a:lstStyle/>
          <a:p>
            <a:endParaRPr lang="it-IT" dirty="0"/>
          </a:p>
        </p:txBody>
      </p:sp>
      <p:sp>
        <p:nvSpPr>
          <p:cNvPr id="4" name="Slide Number Placeholder 3">
            <a:extLst>
              <a:ext uri="{FF2B5EF4-FFF2-40B4-BE49-F238E27FC236}">
                <a16:creationId xmlns:a16="http://schemas.microsoft.com/office/drawing/2014/main" id="{68FFA432-8A60-F201-C023-F43C28DBAEA1}"/>
              </a:ext>
            </a:extLst>
          </p:cNvPr>
          <p:cNvSpPr>
            <a:spLocks noGrp="1"/>
          </p:cNvSpPr>
          <p:nvPr>
            <p:ph type="sldNum" sz="quarter" idx="5"/>
          </p:nvPr>
        </p:nvSpPr>
        <p:spPr/>
        <p:txBody>
          <a:bodyPr/>
          <a:lstStyle/>
          <a:p>
            <a:fld id="{8DED2416-345F-45B7-89C4-0081F7D9392C}" type="slidenum">
              <a:rPr lang="en-US" smtClean="0"/>
              <a:t>26</a:t>
            </a:fld>
            <a:endParaRPr lang="en-US"/>
          </a:p>
        </p:txBody>
      </p:sp>
    </p:spTree>
    <p:extLst>
      <p:ext uri="{BB962C8B-B14F-4D97-AF65-F5344CB8AC3E}">
        <p14:creationId xmlns:p14="http://schemas.microsoft.com/office/powerpoint/2010/main" val="25098922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04753-C47D-D2BD-AA2D-B4287B05B1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847DC8-1967-B856-71EC-1EA6A727F6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C20035-6957-298A-7A1A-30F676C576A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FAFFE56-E2E7-E6B2-6465-D0D6EBB38BE9}"/>
              </a:ext>
            </a:extLst>
          </p:cNvPr>
          <p:cNvSpPr>
            <a:spLocks noGrp="1"/>
          </p:cNvSpPr>
          <p:nvPr>
            <p:ph type="sldNum" sz="quarter" idx="5"/>
          </p:nvPr>
        </p:nvSpPr>
        <p:spPr/>
        <p:txBody>
          <a:bodyPr/>
          <a:lstStyle/>
          <a:p>
            <a:fld id="{8DED2416-345F-45B7-89C4-0081F7D9392C}" type="slidenum">
              <a:rPr lang="en-US" smtClean="0"/>
              <a:t>27</a:t>
            </a:fld>
            <a:endParaRPr lang="en-US"/>
          </a:p>
        </p:txBody>
      </p:sp>
    </p:spTree>
    <p:extLst>
      <p:ext uri="{BB962C8B-B14F-4D97-AF65-F5344CB8AC3E}">
        <p14:creationId xmlns:p14="http://schemas.microsoft.com/office/powerpoint/2010/main" val="4432845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ED2416-345F-45B7-89C4-0081F7D9392C}" type="slidenum">
              <a:rPr lang="en-US" smtClean="0"/>
              <a:t>28</a:t>
            </a:fld>
            <a:endParaRPr lang="en-US"/>
          </a:p>
        </p:txBody>
      </p:sp>
    </p:spTree>
    <p:extLst>
      <p:ext uri="{BB962C8B-B14F-4D97-AF65-F5344CB8AC3E}">
        <p14:creationId xmlns:p14="http://schemas.microsoft.com/office/powerpoint/2010/main" val="6551864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1314F7-A648-F69B-7ADA-910710EBE4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C50A29-4828-6A90-1E40-6F247E79B4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5E9301-0F7D-0758-ADBF-675F82AE9C0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E09E8EE-35A0-EE76-CDB6-F57CDBE90581}"/>
              </a:ext>
            </a:extLst>
          </p:cNvPr>
          <p:cNvSpPr>
            <a:spLocks noGrp="1"/>
          </p:cNvSpPr>
          <p:nvPr>
            <p:ph type="sldNum" sz="quarter" idx="5"/>
          </p:nvPr>
        </p:nvSpPr>
        <p:spPr/>
        <p:txBody>
          <a:bodyPr/>
          <a:lstStyle/>
          <a:p>
            <a:fld id="{8DED2416-345F-45B7-89C4-0081F7D9392C}" type="slidenum">
              <a:rPr lang="en-US" smtClean="0"/>
              <a:t>30</a:t>
            </a:fld>
            <a:endParaRPr lang="en-US"/>
          </a:p>
        </p:txBody>
      </p:sp>
    </p:spTree>
    <p:extLst>
      <p:ext uri="{BB962C8B-B14F-4D97-AF65-F5344CB8AC3E}">
        <p14:creationId xmlns:p14="http://schemas.microsoft.com/office/powerpoint/2010/main" val="2895741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ED2416-345F-45B7-89C4-0081F7D9392C}" type="slidenum">
              <a:rPr lang="en-US" smtClean="0"/>
              <a:t>33</a:t>
            </a:fld>
            <a:endParaRPr lang="en-US"/>
          </a:p>
        </p:txBody>
      </p:sp>
    </p:spTree>
    <p:extLst>
      <p:ext uri="{BB962C8B-B14F-4D97-AF65-F5344CB8AC3E}">
        <p14:creationId xmlns:p14="http://schemas.microsoft.com/office/powerpoint/2010/main" val="41022878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D95BE1-7C8B-9BCB-C82D-3D62B5DCF1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CFE256-67E5-A3EA-376F-A7A443D54A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996401-5A3B-6D87-6E61-2C07C1D60F7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41F8D7F-10CE-B847-9455-228FCB2F158A}"/>
              </a:ext>
            </a:extLst>
          </p:cNvPr>
          <p:cNvSpPr>
            <a:spLocks noGrp="1"/>
          </p:cNvSpPr>
          <p:nvPr>
            <p:ph type="sldNum" sz="quarter" idx="5"/>
          </p:nvPr>
        </p:nvSpPr>
        <p:spPr/>
        <p:txBody>
          <a:bodyPr/>
          <a:lstStyle/>
          <a:p>
            <a:fld id="{8DED2416-345F-45B7-89C4-0081F7D9392C}" type="slidenum">
              <a:rPr lang="en-US" smtClean="0"/>
              <a:t>34</a:t>
            </a:fld>
            <a:endParaRPr lang="en-US"/>
          </a:p>
        </p:txBody>
      </p:sp>
    </p:spTree>
    <p:extLst>
      <p:ext uri="{BB962C8B-B14F-4D97-AF65-F5344CB8AC3E}">
        <p14:creationId xmlns:p14="http://schemas.microsoft.com/office/powerpoint/2010/main" val="7166618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D393C-4DFC-1D96-922D-C5BE7FCEE5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EB69B8-39CF-4F42-30A5-AA314F0833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FAC2DF-34F6-BBC3-60E9-F794F23A35D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335DED2-0564-59B4-9BFA-EB09C249B0B6}"/>
              </a:ext>
            </a:extLst>
          </p:cNvPr>
          <p:cNvSpPr>
            <a:spLocks noGrp="1"/>
          </p:cNvSpPr>
          <p:nvPr>
            <p:ph type="sldNum" sz="quarter" idx="5"/>
          </p:nvPr>
        </p:nvSpPr>
        <p:spPr/>
        <p:txBody>
          <a:bodyPr/>
          <a:lstStyle/>
          <a:p>
            <a:fld id="{8DED2416-345F-45B7-89C4-0081F7D9392C}" type="slidenum">
              <a:rPr lang="en-US" smtClean="0"/>
              <a:t>35</a:t>
            </a:fld>
            <a:endParaRPr lang="en-US"/>
          </a:p>
        </p:txBody>
      </p:sp>
    </p:spTree>
    <p:extLst>
      <p:ext uri="{BB962C8B-B14F-4D97-AF65-F5344CB8AC3E}">
        <p14:creationId xmlns:p14="http://schemas.microsoft.com/office/powerpoint/2010/main" val="25205166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592996-6674-16D1-9356-427FACBF6A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BBE07D-2D83-AC72-F90E-7C4B6A6AED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8DAF56-8BC0-4F36-B09B-C41424E80DA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DC67CE3-7C23-4BF4-8723-C1587EAF9A7A}"/>
              </a:ext>
            </a:extLst>
          </p:cNvPr>
          <p:cNvSpPr>
            <a:spLocks noGrp="1"/>
          </p:cNvSpPr>
          <p:nvPr>
            <p:ph type="sldNum" sz="quarter" idx="5"/>
          </p:nvPr>
        </p:nvSpPr>
        <p:spPr/>
        <p:txBody>
          <a:bodyPr/>
          <a:lstStyle/>
          <a:p>
            <a:fld id="{8DED2416-345F-45B7-89C4-0081F7D9392C}" type="slidenum">
              <a:rPr lang="en-US" smtClean="0"/>
              <a:t>36</a:t>
            </a:fld>
            <a:endParaRPr lang="en-US"/>
          </a:p>
        </p:txBody>
      </p:sp>
    </p:spTree>
    <p:extLst>
      <p:ext uri="{BB962C8B-B14F-4D97-AF65-F5344CB8AC3E}">
        <p14:creationId xmlns:p14="http://schemas.microsoft.com/office/powerpoint/2010/main" val="10068562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366FB-7594-6C1A-CDD5-011B36042C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0FB00E-71AB-71EB-FA6B-AE7E66C43E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3D2B59-4095-BF06-F11E-512B4917D12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3D85543-507D-CD19-B5DA-C014DF6B224B}"/>
              </a:ext>
            </a:extLst>
          </p:cNvPr>
          <p:cNvSpPr>
            <a:spLocks noGrp="1"/>
          </p:cNvSpPr>
          <p:nvPr>
            <p:ph type="sldNum" sz="quarter" idx="5"/>
          </p:nvPr>
        </p:nvSpPr>
        <p:spPr/>
        <p:txBody>
          <a:bodyPr/>
          <a:lstStyle/>
          <a:p>
            <a:fld id="{8DED2416-345F-45B7-89C4-0081F7D9392C}" type="slidenum">
              <a:rPr lang="en-US" smtClean="0"/>
              <a:t>3</a:t>
            </a:fld>
            <a:endParaRPr lang="en-US"/>
          </a:p>
        </p:txBody>
      </p:sp>
    </p:spTree>
    <p:extLst>
      <p:ext uri="{BB962C8B-B14F-4D97-AF65-F5344CB8AC3E}">
        <p14:creationId xmlns:p14="http://schemas.microsoft.com/office/powerpoint/2010/main" val="37567738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ED2416-345F-45B7-89C4-0081F7D9392C}" type="slidenum">
              <a:rPr lang="en-US" smtClean="0"/>
              <a:t>4</a:t>
            </a:fld>
            <a:endParaRPr lang="en-US"/>
          </a:p>
        </p:txBody>
      </p:sp>
    </p:spTree>
    <p:extLst>
      <p:ext uri="{BB962C8B-B14F-4D97-AF65-F5344CB8AC3E}">
        <p14:creationId xmlns:p14="http://schemas.microsoft.com/office/powerpoint/2010/main" val="23051867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ED2416-345F-45B7-89C4-0081F7D9392C}" type="slidenum">
              <a:rPr lang="en-US" smtClean="0"/>
              <a:t>6</a:t>
            </a:fld>
            <a:endParaRPr lang="en-US"/>
          </a:p>
        </p:txBody>
      </p:sp>
    </p:spTree>
    <p:extLst>
      <p:ext uri="{BB962C8B-B14F-4D97-AF65-F5344CB8AC3E}">
        <p14:creationId xmlns:p14="http://schemas.microsoft.com/office/powerpoint/2010/main" val="6176049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8DED2416-345F-45B7-89C4-0081F7D9392C}" type="slidenum">
              <a:rPr lang="en-US" smtClean="0"/>
              <a:t>8</a:t>
            </a:fld>
            <a:endParaRPr lang="en-US"/>
          </a:p>
        </p:txBody>
      </p:sp>
    </p:spTree>
    <p:extLst>
      <p:ext uri="{BB962C8B-B14F-4D97-AF65-F5344CB8AC3E}">
        <p14:creationId xmlns:p14="http://schemas.microsoft.com/office/powerpoint/2010/main" val="36360462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US" dirty="0"/>
              </a:p>
            </p:txBody>
          </p:sp>
        </mc:Choice>
        <mc:Fallback xmlns="">
          <p:sp>
            <p:nvSpPr>
              <p:cNvPr id="3" name="Notes Placeholder 2"/>
              <p:cNvSpPr>
                <a:spLocks noGrp="1"/>
              </p:cNvSpPr>
              <p:nvPr>
                <p:ph type="body" idx="1"/>
              </p:nvPr>
            </p:nvSpPr>
            <p:spPr/>
            <p:txBody>
              <a:bodyPr/>
              <a:lstStyle/>
              <a:p>
                <a:r>
                  <a:rPr lang="it-IT" sz="1200" kern="1200" dirty="0">
                    <a:solidFill>
                      <a:schemeClr val="tx1"/>
                    </a:solidFill>
                    <a:effectLst/>
                    <a:latin typeface="+mn-lt"/>
                    <a:ea typeface="+mn-ea"/>
                    <a:cs typeface="+mn-cs"/>
                  </a:rPr>
                  <a:t>Per trasferire e trasformare l’energia possiamo sostanzialmente ricondurci a due modi: lavoro e calore. Facciamo degli esempi: se spingo un carrello, questo si mette in movimento. Io ho applicato una </a:t>
                </a:r>
                <a:r>
                  <a:rPr lang="it-IT" sz="1200" i="1" kern="1200" dirty="0">
                    <a:solidFill>
                      <a:schemeClr val="tx1"/>
                    </a:solidFill>
                    <a:effectLst/>
                    <a:latin typeface="+mn-lt"/>
                    <a:ea typeface="+mn-ea"/>
                    <a:cs typeface="+mn-cs"/>
                  </a:rPr>
                  <a:t>forza</a:t>
                </a:r>
                <a:r>
                  <a:rPr lang="it-IT" sz="1200" kern="1200" dirty="0">
                    <a:solidFill>
                      <a:schemeClr val="tx1"/>
                    </a:solidFill>
                    <a:effectLst/>
                    <a:latin typeface="+mn-lt"/>
                    <a:ea typeface="+mn-ea"/>
                    <a:cs typeface="+mn-cs"/>
                  </a:rPr>
                  <a:t> e il carrello ha effettuato uno </a:t>
                </a:r>
                <a:r>
                  <a:rPr lang="it-IT" sz="1200" i="1" kern="1200" dirty="0">
                    <a:solidFill>
                      <a:schemeClr val="tx1"/>
                    </a:solidFill>
                    <a:effectLst/>
                    <a:latin typeface="+mn-lt"/>
                    <a:ea typeface="+mn-ea"/>
                    <a:cs typeface="+mn-cs"/>
                  </a:rPr>
                  <a:t>spostamento</a:t>
                </a:r>
                <a:r>
                  <a:rPr lang="it-IT" sz="1200" kern="1200" dirty="0">
                    <a:solidFill>
                      <a:schemeClr val="tx1"/>
                    </a:solidFill>
                    <a:effectLst/>
                    <a:latin typeface="+mn-lt"/>
                    <a:ea typeface="+mn-ea"/>
                    <a:cs typeface="+mn-cs"/>
                  </a:rPr>
                  <a:t>. L’energia trasferita in questo modo, ossia tramite una forza che produce uno movimento, è detta  lavoro. Cos’è invece il calore? Prendiamo una tazza di caffé. Più il caffé è caldo, più le sue molecole si muovono velocemente e impattando su quelle ferme della tazza le fanno vibrare più velocemente. Queste a loro volta impatteranno sulle molecole delle nostre mani aumentandone il moto, come nel biliardo, trasferendo così il moto delle molecole dal caffé alle mani. Quando le molecole si muovono velocemente, a livello macroscopico si percepisce un aumento della </a:t>
                </a:r>
                <a:r>
                  <a:rPr lang="it-IT" sz="1200" i="1" kern="1200" dirty="0">
                    <a:solidFill>
                      <a:schemeClr val="tx1"/>
                    </a:solidFill>
                    <a:effectLst/>
                    <a:latin typeface="+mn-lt"/>
                    <a:ea typeface="+mn-ea"/>
                    <a:cs typeface="+mn-cs"/>
                  </a:rPr>
                  <a:t>temperatura</a:t>
                </a:r>
                <a:r>
                  <a:rPr lang="it-IT" sz="1200" kern="1200" dirty="0">
                    <a:solidFill>
                      <a:schemeClr val="tx1"/>
                    </a:solidFill>
                    <a:effectLst/>
                    <a:latin typeface="+mn-lt"/>
                    <a:ea typeface="+mn-ea"/>
                    <a:cs typeface="+mn-cs"/>
                  </a:rPr>
                  <a:t>. Chiamiamo calore questo modo di trasferire energia da un corpo caldo a uno freddo. L’equivalenza tra calore e lavoro e la conservazione dell’energia di cui si è parlato precedentemente sono le implicazioni più importanti del primo principio della termodinamica, che in formula può essere scritto come segue: </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it-IT" sz="1200" i="0" kern="1200">
                    <a:solidFill>
                      <a:schemeClr val="tx1"/>
                    </a:solidFill>
                    <a:effectLst/>
                    <a:latin typeface="+mn-lt"/>
                    <a:ea typeface="+mn-ea"/>
                    <a:cs typeface="+mn-cs"/>
                  </a:rPr>
                  <a:t>∆𝑈=𝑄−𝐿</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r>
                  <a:rPr lang="it-IT" sz="1200" i="0" kern="1200">
                    <a:solidFill>
                      <a:schemeClr val="tx1"/>
                    </a:solidFill>
                    <a:effectLst/>
                    <a:latin typeface="+mn-lt"/>
                    <a:ea typeface="+mn-ea"/>
                    <a:cs typeface="+mn-cs"/>
                  </a:rPr>
                  <a:t>∆𝑈</a:t>
                </a:r>
                <a:r>
                  <a:rPr lang="it-IT" sz="1200" kern="1200" dirty="0">
                    <a:solidFill>
                      <a:schemeClr val="tx1"/>
                    </a:solidFill>
                    <a:effectLst/>
                    <a:latin typeface="+mn-lt"/>
                    <a:ea typeface="+mn-ea"/>
                    <a:cs typeface="+mn-cs"/>
                  </a:rPr>
                  <a:t>: variazione di energia interna del sistema</a:t>
                </a:r>
                <a:endParaRPr lang="en-US" sz="1200" kern="1200" dirty="0">
                  <a:solidFill>
                    <a:schemeClr val="tx1"/>
                  </a:solidFill>
                  <a:effectLst/>
                  <a:latin typeface="+mn-lt"/>
                  <a:ea typeface="+mn-ea"/>
                  <a:cs typeface="+mn-cs"/>
                </a:endParaRPr>
              </a:p>
              <a:p>
                <a:pPr lvl="0"/>
                <a:r>
                  <a:rPr lang="it-IT" sz="1200" i="0" kern="1200">
                    <a:solidFill>
                      <a:schemeClr val="tx1"/>
                    </a:solidFill>
                    <a:effectLst/>
                    <a:latin typeface="+mn-lt"/>
                    <a:ea typeface="+mn-ea"/>
                    <a:cs typeface="+mn-cs"/>
                  </a:rPr>
                  <a:t>𝑄</a:t>
                </a:r>
                <a:r>
                  <a:rPr lang="it-IT" sz="1200" kern="1200" dirty="0">
                    <a:solidFill>
                      <a:schemeClr val="tx1"/>
                    </a:solidFill>
                    <a:effectLst/>
                    <a:latin typeface="+mn-lt"/>
                    <a:ea typeface="+mn-ea"/>
                    <a:cs typeface="+mn-cs"/>
                  </a:rPr>
                  <a:t>: calore assorbito dal sistema</a:t>
                </a:r>
                <a:endParaRPr lang="en-US" sz="1200" kern="1200" dirty="0">
                  <a:solidFill>
                    <a:schemeClr val="tx1"/>
                  </a:solidFill>
                  <a:effectLst/>
                  <a:latin typeface="+mn-lt"/>
                  <a:ea typeface="+mn-ea"/>
                  <a:cs typeface="+mn-cs"/>
                </a:endParaRPr>
              </a:p>
              <a:p>
                <a:pPr lvl="0"/>
                <a:r>
                  <a:rPr lang="it-IT" sz="1200" i="0" kern="1200">
                    <a:solidFill>
                      <a:schemeClr val="tx1"/>
                    </a:solidFill>
                    <a:effectLst/>
                    <a:latin typeface="+mn-lt"/>
                    <a:ea typeface="+mn-ea"/>
                    <a:cs typeface="+mn-cs"/>
                  </a:rPr>
                  <a:t>𝐿</a:t>
                </a:r>
                <a:r>
                  <a:rPr lang="it-IT" sz="1200" kern="1200" dirty="0">
                    <a:solidFill>
                      <a:schemeClr val="tx1"/>
                    </a:solidFill>
                    <a:effectLst/>
                    <a:latin typeface="+mn-lt"/>
                    <a:ea typeface="+mn-ea"/>
                    <a:cs typeface="+mn-cs"/>
                  </a:rPr>
                  <a:t>: lavoro compiuto dal sistema</a:t>
                </a:r>
                <a:endParaRPr lang="en-US" sz="1200" kern="1200" dirty="0">
                  <a:solidFill>
                    <a:schemeClr val="tx1"/>
                  </a:solidFill>
                  <a:effectLst/>
                  <a:latin typeface="+mn-lt"/>
                  <a:ea typeface="+mn-ea"/>
                  <a:cs typeface="+mn-cs"/>
                </a:endParaRPr>
              </a:p>
              <a:p>
                <a:r>
                  <a:rPr lang="it-IT"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Questa formula può essere tradotta nel seguente enunciato:</a:t>
                </a:r>
                <a:endParaRPr lang="en-US" sz="1200" kern="1200" dirty="0">
                  <a:solidFill>
                    <a:schemeClr val="tx1"/>
                  </a:solidFill>
                  <a:effectLst/>
                  <a:latin typeface="+mn-lt"/>
                  <a:ea typeface="+mn-ea"/>
                  <a:cs typeface="+mn-cs"/>
                </a:endParaRPr>
              </a:p>
              <a:p>
                <a:r>
                  <a:rPr lang="it-IT" sz="1200" b="1" i="1" kern="1200" dirty="0">
                    <a:solidFill>
                      <a:schemeClr val="tx1"/>
                    </a:solidFill>
                    <a:effectLst/>
                    <a:latin typeface="+mn-lt"/>
                    <a:ea typeface="+mn-ea"/>
                    <a:cs typeface="+mn-cs"/>
                  </a:rPr>
                  <a:t>L’energia non si crea né si distrugge, ma può solo essere trasformata da una forma all’altra. In un sistema chiuso (ossia un sistema che scambia energia con l’ambiente che lo circonda ma non materia), ogni variazione dell’energia interna è uguale alla quantità di calore scambiata con l’embiente meno il lavoro compiuto dal sistema sull’ambiente</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L’energia interna è l’energia di un sistema legata a quanto si muovono, vibrano e interagiscono le sue particelle interne (include l’energia cinetica microscopica, l’energia potenziale delle interazioni ecc.). La variazione di energia interna in un sistema </a:t>
                </a:r>
                <a:r>
                  <a:rPr lang="it-IT" sz="1200" i="1" kern="1200" dirty="0">
                    <a:solidFill>
                      <a:schemeClr val="tx1"/>
                    </a:solidFill>
                    <a:effectLst/>
                    <a:latin typeface="+mn-lt"/>
                    <a:ea typeface="+mn-ea"/>
                    <a:cs typeface="+mn-cs"/>
                  </a:rPr>
                  <a:t>chiuso</a:t>
                </a:r>
                <a:r>
                  <a:rPr lang="it-IT" sz="1200" kern="1200" dirty="0">
                    <a:solidFill>
                      <a:schemeClr val="tx1"/>
                    </a:solidFill>
                    <a:effectLst/>
                    <a:latin typeface="+mn-lt"/>
                    <a:ea typeface="+mn-ea"/>
                    <a:cs typeface="+mn-cs"/>
                  </a:rPr>
                  <a:t> porta sostanzialmente ad un aumento o una diminuzione del moto delle sue particelle. L’energia interna è definita dalle cosiddette </a:t>
                </a:r>
                <a:r>
                  <a:rPr lang="it-IT" sz="1200" i="1" kern="1200" dirty="0">
                    <a:solidFill>
                      <a:schemeClr val="tx1"/>
                    </a:solidFill>
                    <a:effectLst/>
                    <a:latin typeface="+mn-lt"/>
                    <a:ea typeface="+mn-ea"/>
                    <a:cs typeface="+mn-cs"/>
                  </a:rPr>
                  <a:t>variabili di stato, </a:t>
                </a:r>
                <a:r>
                  <a:rPr lang="it-IT" sz="1200" kern="1200" dirty="0">
                    <a:solidFill>
                      <a:schemeClr val="tx1"/>
                    </a:solidFill>
                    <a:effectLst/>
                    <a:latin typeface="+mn-lt"/>
                    <a:ea typeface="+mn-ea"/>
                    <a:cs typeface="+mn-cs"/>
                  </a:rPr>
                  <a:t>che in termodinamica sono temperatura, pressione e volume. Se un sistema compie una trasformazione ciclica, la variazione di energia interna è nulla se nel punto di inizio e fine trasformazione la temperatura, la pressione e il volume sono uguali. In questo caso il lavoro compiuto durante la trasformazione equivale al calore assorbito:</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it-IT" sz="1200" i="0" kern="1200">
                    <a:solidFill>
                      <a:schemeClr val="tx1"/>
                    </a:solidFill>
                    <a:effectLst/>
                    <a:latin typeface="+mn-lt"/>
                    <a:ea typeface="+mn-ea"/>
                    <a:cs typeface="+mn-cs"/>
                  </a:rPr>
                  <a:t>𝐿=𝑄</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non è altro che una riformulazione del principio di conservazione dell’energia applicata ai sistemi termodinamici: l’energia interna di un sistema cambia se scambia (assorbe o cede) calore e lavoro con l’ambiente. Guardando al totale dunque, cioè sistema più ambiente, il sistema aumenta la sua energia solo se la sottrae all’ambiente circostante e viceversa. Il primo principio della termodinamica ci fornisce la contabilità dell’energia: tiene traccia di quanto esce e entra nel sistema di nostro interesse</a:t>
                </a:r>
                <a:endParaRPr lang="en-US" sz="1200" kern="1200" dirty="0">
                  <a:solidFill>
                    <a:schemeClr val="tx1"/>
                  </a:solidFill>
                  <a:effectLst/>
                  <a:latin typeface="+mn-lt"/>
                  <a:ea typeface="+mn-ea"/>
                  <a:cs typeface="+mn-cs"/>
                </a:endParaRPr>
              </a:p>
              <a:p>
                <a:endParaRPr lang="en-US" dirty="0"/>
              </a:p>
            </p:txBody>
          </p:sp>
        </mc:Fallback>
      </mc:AlternateContent>
      <p:sp>
        <p:nvSpPr>
          <p:cNvPr id="4" name="Slide Number Placeholder 3"/>
          <p:cNvSpPr>
            <a:spLocks noGrp="1"/>
          </p:cNvSpPr>
          <p:nvPr>
            <p:ph type="sldNum" sz="quarter" idx="5"/>
          </p:nvPr>
        </p:nvSpPr>
        <p:spPr/>
        <p:txBody>
          <a:bodyPr/>
          <a:lstStyle/>
          <a:p>
            <a:fld id="{8DED2416-345F-45B7-89C4-0081F7D9392C}" type="slidenum">
              <a:rPr lang="en-US" smtClean="0"/>
              <a:t>9</a:t>
            </a:fld>
            <a:endParaRPr lang="en-US"/>
          </a:p>
        </p:txBody>
      </p:sp>
    </p:spTree>
    <p:extLst>
      <p:ext uri="{BB962C8B-B14F-4D97-AF65-F5344CB8AC3E}">
        <p14:creationId xmlns:p14="http://schemas.microsoft.com/office/powerpoint/2010/main" val="32853955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US" dirty="0"/>
              </a:p>
            </p:txBody>
          </p:sp>
        </mc:Choice>
        <mc:Fallback xmlns="">
          <p:sp>
            <p:nvSpPr>
              <p:cNvPr id="3" name="Notes Placeholder 2"/>
              <p:cNvSpPr>
                <a:spLocks noGrp="1"/>
              </p:cNvSpPr>
              <p:nvPr>
                <p:ph type="body" idx="1"/>
              </p:nvPr>
            </p:nvSpPr>
            <p:spPr/>
            <p:txBody>
              <a:bodyPr/>
              <a:lstStyle/>
              <a:p>
                <a:r>
                  <a:rPr lang="it-IT" sz="1200" kern="1200" dirty="0">
                    <a:solidFill>
                      <a:schemeClr val="tx1"/>
                    </a:solidFill>
                    <a:effectLst/>
                    <a:latin typeface="+mn-lt"/>
                    <a:ea typeface="+mn-ea"/>
                    <a:cs typeface="+mn-cs"/>
                  </a:rPr>
                  <a:t>considerato che la quantità totale di energia è sempre la stessa e che noi traiamo beneficio solo dalla sua trasformazione, perché non possiamo semplicemente passare all’infinito da una forma di energia all’altra e continuare a sfruttare l’effetto utile che deriva da questa trasformazione? Il primo principio infatti non pone limiti sul “verso” delle trasformazioni di energia, a patto che l’energia totale rimanga costante. Il secondo principio della termodinamica spiega proprio questa impossibilità. Nella storia è stato affrontato in maniere differenti, ma le interpretazioni più rilevanti sono quelle di Kelvin, Clausius e Carnot. Una versione del secondo principio, utile per introdurre il concetto di macchina termica, venne enunciata da Kelvin: </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it-IT" sz="1200" b="1" i="1" kern="1200" dirty="0">
                    <a:solidFill>
                      <a:schemeClr val="tx1"/>
                    </a:solidFill>
                    <a:effectLst/>
                    <a:latin typeface="+mn-lt"/>
                    <a:ea typeface="+mn-ea"/>
                    <a:cs typeface="+mn-cs"/>
                  </a:rPr>
                  <a:t>“nessun sistema può compiere una trasformazione il cui unico risultato sia quello di convertire in lavoro meccanico il calore prelevato da un serbatoio termico. “</a:t>
                </a:r>
                <a:endParaRPr lang="en-US" sz="1200" kern="1200" dirty="0">
                  <a:solidFill>
                    <a:schemeClr val="tx1"/>
                  </a:solidFill>
                  <a:effectLst/>
                  <a:latin typeface="+mn-lt"/>
                  <a:ea typeface="+mn-ea"/>
                  <a:cs typeface="+mn-cs"/>
                </a:endParaRPr>
              </a:p>
              <a:p>
                <a:r>
                  <a:rPr lang="it-IT" sz="1200" b="1"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Dove per serbatoio termico si intende una fonte di calore. Conseguenza è che le macchine termiche sono in grado di trasformare in lavoro solo una parte del calore assorbito e ci sarà sempre una certa quantità di calore che non viene usata e viene rilasciata in ambiente. Ma cos’è una macchina termica? Sostanzialmente un sistema che, trasformando dei gas con dei processi ciclici, trasforma un input di calore in energia meccanica. I motori delle auto, le centrali elettriche a carbone o a gas, le centrali nucleari sono tutte macchine termiche. Tutte le macchine termiche assorbono energia sotto forma di calore da una fonte calda (per le auto sono i gas caldi derivanti dalla combustione della benzina ad esempio), con il calore ricevuto fanno espandere un gas che poi compie un lavoro (facendo girare delle ruote o un alternatore producendo elettricità) e infine l’energia rimanente e inutilizzata esce dalla macchina sottoforma di calore. In sostanza, la macchina termica generica M preleva un calore </a:t>
                </a:r>
                <a:r>
                  <a:rPr lang="it-IT" sz="1200" i="0" kern="1200">
                    <a:solidFill>
                      <a:schemeClr val="tx1"/>
                    </a:solidFill>
                    <a:effectLst/>
                    <a:latin typeface="+mn-lt"/>
                    <a:ea typeface="+mn-ea"/>
                    <a:cs typeface="+mn-cs"/>
                  </a:rPr>
                  <a:t>𝑄</a:t>
                </a:r>
                <a:r>
                  <a:rPr lang="en-US" sz="1200" i="0" kern="1200">
                    <a:solidFill>
                      <a:schemeClr val="tx1"/>
                    </a:solidFill>
                    <a:effectLst/>
                    <a:latin typeface="+mn-lt"/>
                    <a:ea typeface="+mn-ea"/>
                    <a:cs typeface="+mn-cs"/>
                  </a:rPr>
                  <a:t>_</a:t>
                </a:r>
                <a:r>
                  <a:rPr lang="it-IT" sz="1200" i="0" kern="1200">
                    <a:solidFill>
                      <a:schemeClr val="tx1"/>
                    </a:solidFill>
                    <a:effectLst/>
                    <a:latin typeface="+mn-lt"/>
                    <a:ea typeface="+mn-ea"/>
                    <a:cs typeface="+mn-cs"/>
                  </a:rPr>
                  <a:t>𝐶</a:t>
                </a:r>
                <a:r>
                  <a:rPr lang="it-IT" sz="1200" kern="1200" dirty="0">
                    <a:solidFill>
                      <a:schemeClr val="tx1"/>
                    </a:solidFill>
                    <a:effectLst/>
                    <a:latin typeface="+mn-lt"/>
                    <a:ea typeface="+mn-ea"/>
                    <a:cs typeface="+mn-cs"/>
                  </a:rPr>
                  <a:t> da un serbatoio caldo a temperatura T2 (fumi caldi derivanti dalla combustione della benzina ad esempio), lo trasforma in un lavoro L (fa muovere su e giù i pistoni), ma non tutto il calore iniziale viene trasformato in lavoro. Una parte di questo infatti, che chiameremo </a:t>
                </a:r>
                <a:r>
                  <a:rPr lang="it-IT" sz="1200" i="0" kern="1200">
                    <a:solidFill>
                      <a:schemeClr val="tx1"/>
                    </a:solidFill>
                    <a:effectLst/>
                    <a:latin typeface="+mn-lt"/>
                    <a:ea typeface="+mn-ea"/>
                    <a:cs typeface="+mn-cs"/>
                  </a:rPr>
                  <a:t>𝑄</a:t>
                </a:r>
                <a:r>
                  <a:rPr lang="en-US" sz="1200" i="0" kern="1200">
                    <a:solidFill>
                      <a:schemeClr val="tx1"/>
                    </a:solidFill>
                    <a:effectLst/>
                    <a:latin typeface="+mn-lt"/>
                    <a:ea typeface="+mn-ea"/>
                    <a:cs typeface="+mn-cs"/>
                  </a:rPr>
                  <a:t>_</a:t>
                </a:r>
                <a:r>
                  <a:rPr lang="it-IT" sz="1200" i="0" kern="1200">
                    <a:solidFill>
                      <a:schemeClr val="tx1"/>
                    </a:solidFill>
                    <a:effectLst/>
                    <a:latin typeface="+mn-lt"/>
                    <a:ea typeface="+mn-ea"/>
                    <a:cs typeface="+mn-cs"/>
                  </a:rPr>
                  <a:t>𝐹</a:t>
                </a:r>
                <a:r>
                  <a:rPr lang="it-IT" sz="1200" kern="1200" dirty="0">
                    <a:solidFill>
                      <a:schemeClr val="tx1"/>
                    </a:solidFill>
                    <a:effectLst/>
                    <a:latin typeface="+mn-lt"/>
                    <a:ea typeface="+mn-ea"/>
                    <a:cs typeface="+mn-cs"/>
                  </a:rPr>
                  <a:t>, viene disperso in atmosfera che rappresenta il nostro serbatoio freddo a temperatura T1. Dallo schema sopra, si può facilmente dedurre che il bilancio di energia di una macchina termica è il seguente:</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it-IT" sz="1200" i="0" kern="1200">
                    <a:solidFill>
                      <a:schemeClr val="tx1"/>
                    </a:solidFill>
                    <a:effectLst/>
                    <a:latin typeface="+mn-lt"/>
                    <a:ea typeface="+mn-ea"/>
                    <a:cs typeface="+mn-cs"/>
                  </a:rPr>
                  <a:t>𝐿=𝑄</a:t>
                </a:r>
                <a:r>
                  <a:rPr lang="en-US" sz="1200" i="0" kern="1200">
                    <a:solidFill>
                      <a:schemeClr val="tx1"/>
                    </a:solidFill>
                    <a:effectLst/>
                    <a:latin typeface="+mn-lt"/>
                    <a:ea typeface="+mn-ea"/>
                    <a:cs typeface="+mn-cs"/>
                  </a:rPr>
                  <a:t>_</a:t>
                </a:r>
                <a:r>
                  <a:rPr lang="it-IT" sz="1200" i="0" kern="1200">
                    <a:solidFill>
                      <a:schemeClr val="tx1"/>
                    </a:solidFill>
                    <a:effectLst/>
                    <a:latin typeface="+mn-lt"/>
                    <a:ea typeface="+mn-ea"/>
                    <a:cs typeface="+mn-cs"/>
                  </a:rPr>
                  <a:t>𝐶−𝑄</a:t>
                </a:r>
                <a:r>
                  <a:rPr lang="en-US" sz="1200" i="0" kern="1200">
                    <a:solidFill>
                      <a:schemeClr val="tx1"/>
                    </a:solidFill>
                    <a:effectLst/>
                    <a:latin typeface="+mn-lt"/>
                    <a:ea typeface="+mn-ea"/>
                    <a:cs typeface="+mn-cs"/>
                  </a:rPr>
                  <a:t>_</a:t>
                </a:r>
                <a:r>
                  <a:rPr lang="it-IT" sz="1200" i="0" kern="1200">
                    <a:solidFill>
                      <a:schemeClr val="tx1"/>
                    </a:solidFill>
                    <a:effectLst/>
                    <a:latin typeface="+mn-lt"/>
                    <a:ea typeface="+mn-ea"/>
                    <a:cs typeface="+mn-cs"/>
                  </a:rPr>
                  <a:t>𝐹</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Si noti che, invertendo la direzione delle frecce nello schema, si ottiene una macchina frigorifera, ossia una macchina in grado di trasferire calore da un serbatoio freddo a uno caldo compiendo un lavoro. In questo caso specifico, l’effetto utile desiderato non è il lavoro ma lo spostamento di calore e quindi il primo viene “speso” in favore del secondo. Ma tornando allo schema, può il calore ceduto </a:t>
                </a:r>
                <a:r>
                  <a:rPr lang="it-IT" sz="1200" i="0" kern="1200">
                    <a:solidFill>
                      <a:schemeClr val="tx1"/>
                    </a:solidFill>
                    <a:effectLst/>
                    <a:latin typeface="+mn-lt"/>
                    <a:ea typeface="+mn-ea"/>
                    <a:cs typeface="+mn-cs"/>
                  </a:rPr>
                  <a:t>𝑄</a:t>
                </a:r>
                <a:r>
                  <a:rPr lang="en-US" sz="1200" i="0" kern="1200">
                    <a:solidFill>
                      <a:schemeClr val="tx1"/>
                    </a:solidFill>
                    <a:effectLst/>
                    <a:latin typeface="+mn-lt"/>
                    <a:ea typeface="+mn-ea"/>
                    <a:cs typeface="+mn-cs"/>
                  </a:rPr>
                  <a:t>_</a:t>
                </a:r>
                <a:r>
                  <a:rPr lang="it-IT" sz="1200" i="0" kern="1200">
                    <a:solidFill>
                      <a:schemeClr val="tx1"/>
                    </a:solidFill>
                    <a:effectLst/>
                    <a:latin typeface="+mn-lt"/>
                    <a:ea typeface="+mn-ea"/>
                    <a:cs typeface="+mn-cs"/>
                  </a:rPr>
                  <a:t>𝐹  </a:t>
                </a:r>
                <a:r>
                  <a:rPr lang="it-IT" sz="1200" kern="1200" dirty="0">
                    <a:solidFill>
                      <a:schemeClr val="tx1"/>
                    </a:solidFill>
                    <a:effectLst/>
                    <a:latin typeface="+mn-lt"/>
                    <a:ea typeface="+mn-ea"/>
                    <a:cs typeface="+mn-cs"/>
                  </a:rPr>
                  <a:t>essere uguale a zero in modo tale da massimizzare il lavoro utile? No, c’è sempre un quota parte di energia iniziale che non si può trasformare in lavoro utile e questa è la deduzione principale che deriva dall’enunciato di Kelvin.</a:t>
                </a:r>
                <a:endParaRPr lang="en-US" dirty="0"/>
              </a:p>
            </p:txBody>
          </p:sp>
        </mc:Fallback>
      </mc:AlternateContent>
      <p:sp>
        <p:nvSpPr>
          <p:cNvPr id="4" name="Slide Number Placeholder 3"/>
          <p:cNvSpPr>
            <a:spLocks noGrp="1"/>
          </p:cNvSpPr>
          <p:nvPr>
            <p:ph type="sldNum" sz="quarter" idx="5"/>
          </p:nvPr>
        </p:nvSpPr>
        <p:spPr/>
        <p:txBody>
          <a:bodyPr/>
          <a:lstStyle/>
          <a:p>
            <a:fld id="{8DED2416-345F-45B7-89C4-0081F7D9392C}" type="slidenum">
              <a:rPr lang="en-US" smtClean="0"/>
              <a:t>11</a:t>
            </a:fld>
            <a:endParaRPr lang="en-US"/>
          </a:p>
        </p:txBody>
      </p:sp>
    </p:spTree>
    <p:extLst>
      <p:ext uri="{BB962C8B-B14F-4D97-AF65-F5344CB8AC3E}">
        <p14:creationId xmlns:p14="http://schemas.microsoft.com/office/powerpoint/2010/main" val="12047505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it-IT"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r>
                  <a:rPr lang="it-IT" sz="1200" kern="1200" dirty="0">
                    <a:solidFill>
                      <a:schemeClr val="tx1"/>
                    </a:solidFill>
                    <a:effectLst/>
                    <a:latin typeface="+mn-lt"/>
                    <a:ea typeface="+mn-ea"/>
                    <a:cs typeface="+mn-cs"/>
                  </a:rPr>
                  <a:t>Un’altra formulazione di questo principio venne proposta da Clausius, che lo enunciò in modo leggermente diverso: </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it-IT" sz="1200" b="1" i="1" kern="1200" dirty="0">
                    <a:solidFill>
                      <a:schemeClr val="tx1"/>
                    </a:solidFill>
                    <a:effectLst/>
                    <a:latin typeface="+mn-lt"/>
                    <a:ea typeface="+mn-ea"/>
                    <a:cs typeface="+mn-cs"/>
                  </a:rPr>
                  <a:t>“è impossibile realizzare una trasformazione il cui unico risultato sia il passaggio di calore da un corpo a temperatura minore a un altro a temperatura maggiore.”</a:t>
                </a:r>
                <a:endParaRPr lang="en-US" sz="1200" kern="1200" dirty="0">
                  <a:solidFill>
                    <a:schemeClr val="tx1"/>
                  </a:solidFill>
                  <a:effectLst/>
                  <a:latin typeface="+mn-lt"/>
                  <a:ea typeface="+mn-ea"/>
                  <a:cs typeface="+mn-cs"/>
                </a:endParaRPr>
              </a:p>
              <a:p>
                <a:r>
                  <a:rPr lang="it-IT" sz="1200" b="1"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Una conseguenza di ciò riguarda la spontaneità delle trasformazioni: se lasciamo un cubetto di ghiaccio al sole, questo spontaneamente si fonderà per portarsi alla stessa temperatura dell’ambiente che lo circonda. In questo caso, il calore fluisce dall’ambiente (più caldo) al ghiaccio (più freddo). È possibile un processo inverso in cui si toglie calore dal ghiaccio e lo si butta in ambiente? Sì, ma non spontaneamente. Mentre il ghiaccio spontaneamente si scoglie, per riportare l’acqua allo stato solido, come avviene nei frigoriferi, devo compiere un lavoro, quindi non è una trasformazione gratuita. Cosa distingue una macchina termica da un’altra? La capacità di trasformare l’energia in ingresso in lavoro utile. Questa capacità è detta “efficienza” o “rendimento” ed è il parametro che più di tutti serve a paragonare tra loro le diverse tecnologie energetiche. Il rendimento si calcola rapportando l’effetto utile, quindi il lavoro, ossia il movimento meccanico generato, alla “spesa” energetica necessaria a ottenerla, ossia il calore:</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Macchina termica normale:</a:t>
                </a:r>
                <a:endParaRPr lang="en-US" sz="1200" kern="1200" dirty="0">
                  <a:solidFill>
                    <a:schemeClr val="tx1"/>
                  </a:solidFill>
                  <a:effectLst/>
                  <a:latin typeface="+mn-lt"/>
                  <a:ea typeface="+mn-ea"/>
                  <a:cs typeface="+mn-cs"/>
                </a:endParaRPr>
              </a:p>
              <a:p>
                <a:r>
                  <a:rPr lang="it-IT" sz="1200" i="0" kern="1200">
                    <a:solidFill>
                      <a:schemeClr val="tx1"/>
                    </a:solidFill>
                    <a:effectLst/>
                    <a:latin typeface="+mn-lt"/>
                    <a:ea typeface="+mn-ea"/>
                    <a:cs typeface="+mn-cs"/>
                  </a:rPr>
                  <a:t>𝜂=𝐿</a:t>
                </a:r>
                <a:r>
                  <a:rPr lang="en-US" sz="1200" i="0" kern="1200">
                    <a:solidFill>
                      <a:schemeClr val="tx1"/>
                    </a:solidFill>
                    <a:effectLst/>
                    <a:latin typeface="+mn-lt"/>
                    <a:ea typeface="+mn-ea"/>
                    <a:cs typeface="+mn-cs"/>
                  </a:rPr>
                  <a:t>/</a:t>
                </a:r>
                <a:r>
                  <a:rPr lang="it-IT" sz="1200" i="0" kern="1200">
                    <a:solidFill>
                      <a:schemeClr val="tx1"/>
                    </a:solidFill>
                    <a:effectLst/>
                    <a:latin typeface="+mn-lt"/>
                    <a:ea typeface="+mn-ea"/>
                    <a:cs typeface="+mn-cs"/>
                  </a:rPr>
                  <a:t>𝑄</a:t>
                </a:r>
                <a:r>
                  <a:rPr lang="en-US" sz="1200" i="0" kern="1200">
                    <a:solidFill>
                      <a:schemeClr val="tx1"/>
                    </a:solidFill>
                    <a:effectLst/>
                    <a:latin typeface="+mn-lt"/>
                    <a:ea typeface="+mn-ea"/>
                    <a:cs typeface="+mn-cs"/>
                  </a:rPr>
                  <a:t>_</a:t>
                </a:r>
                <a:r>
                  <a:rPr lang="it-IT" sz="1200" i="0" kern="1200">
                    <a:solidFill>
                      <a:schemeClr val="tx1"/>
                    </a:solidFill>
                    <a:effectLst/>
                    <a:latin typeface="+mn-lt"/>
                    <a:ea typeface="+mn-ea"/>
                    <a:cs typeface="+mn-cs"/>
                  </a:rPr>
                  <a:t>𝐶 =1−𝑄</a:t>
                </a:r>
                <a:r>
                  <a:rPr lang="en-US" sz="1200" i="0" kern="1200">
                    <a:solidFill>
                      <a:schemeClr val="tx1"/>
                    </a:solidFill>
                    <a:effectLst/>
                    <a:latin typeface="+mn-lt"/>
                    <a:ea typeface="+mn-ea"/>
                    <a:cs typeface="+mn-cs"/>
                  </a:rPr>
                  <a:t>_</a:t>
                </a:r>
                <a:r>
                  <a:rPr lang="it-IT" sz="1200" i="0" kern="1200">
                    <a:solidFill>
                      <a:schemeClr val="tx1"/>
                    </a:solidFill>
                    <a:effectLst/>
                    <a:latin typeface="+mn-lt"/>
                    <a:ea typeface="+mn-ea"/>
                    <a:cs typeface="+mn-cs"/>
                  </a:rPr>
                  <a:t>𝑂𝑈𝑇</a:t>
                </a:r>
                <a:r>
                  <a:rPr lang="en-US" sz="1200" i="0" kern="1200">
                    <a:solidFill>
                      <a:schemeClr val="tx1"/>
                    </a:solidFill>
                    <a:effectLst/>
                    <a:latin typeface="+mn-lt"/>
                    <a:ea typeface="+mn-ea"/>
                    <a:cs typeface="+mn-cs"/>
                  </a:rPr>
                  <a:t>/</a:t>
                </a:r>
                <a:r>
                  <a:rPr lang="it-IT" sz="1200" i="0" kern="1200">
                    <a:solidFill>
                      <a:schemeClr val="tx1"/>
                    </a:solidFill>
                    <a:effectLst/>
                    <a:latin typeface="+mn-lt"/>
                    <a:ea typeface="+mn-ea"/>
                    <a:cs typeface="+mn-cs"/>
                  </a:rPr>
                  <a:t>𝑄</a:t>
                </a:r>
                <a:r>
                  <a:rPr lang="en-US" sz="1200" i="0" kern="1200">
                    <a:solidFill>
                      <a:schemeClr val="tx1"/>
                    </a:solidFill>
                    <a:effectLst/>
                    <a:latin typeface="+mn-lt"/>
                    <a:ea typeface="+mn-ea"/>
                    <a:cs typeface="+mn-cs"/>
                  </a:rPr>
                  <a:t>_</a:t>
                </a:r>
                <a:r>
                  <a:rPr lang="it-IT" sz="1200" i="0" kern="1200">
                    <a:solidFill>
                      <a:schemeClr val="tx1"/>
                    </a:solidFill>
                    <a:effectLst/>
                    <a:latin typeface="+mn-lt"/>
                    <a:ea typeface="+mn-ea"/>
                    <a:cs typeface="+mn-cs"/>
                  </a:rPr>
                  <a:t>𝐼𝑁 =1−𝑄</a:t>
                </a:r>
                <a:r>
                  <a:rPr lang="en-US" sz="1200" i="0" kern="1200">
                    <a:solidFill>
                      <a:schemeClr val="tx1"/>
                    </a:solidFill>
                    <a:effectLst/>
                    <a:latin typeface="+mn-lt"/>
                    <a:ea typeface="+mn-ea"/>
                    <a:cs typeface="+mn-cs"/>
                  </a:rPr>
                  <a:t>_</a:t>
                </a:r>
                <a:r>
                  <a:rPr lang="it-IT" sz="1200" i="0" kern="1200">
                    <a:solidFill>
                      <a:schemeClr val="tx1"/>
                    </a:solidFill>
                    <a:effectLst/>
                    <a:latin typeface="+mn-lt"/>
                    <a:ea typeface="+mn-ea"/>
                    <a:cs typeface="+mn-cs"/>
                  </a:rPr>
                  <a:t>𝐹</a:t>
                </a:r>
                <a:r>
                  <a:rPr lang="en-US" sz="1200" i="0" kern="1200">
                    <a:solidFill>
                      <a:schemeClr val="tx1"/>
                    </a:solidFill>
                    <a:effectLst/>
                    <a:latin typeface="+mn-lt"/>
                    <a:ea typeface="+mn-ea"/>
                    <a:cs typeface="+mn-cs"/>
                  </a:rPr>
                  <a:t>/</a:t>
                </a:r>
                <a:r>
                  <a:rPr lang="it-IT" sz="1200" i="0" kern="1200">
                    <a:solidFill>
                      <a:schemeClr val="tx1"/>
                    </a:solidFill>
                    <a:effectLst/>
                    <a:latin typeface="+mn-lt"/>
                    <a:ea typeface="+mn-ea"/>
                    <a:cs typeface="+mn-cs"/>
                  </a:rPr>
                  <a:t>𝑄</a:t>
                </a:r>
                <a:r>
                  <a:rPr lang="en-US" sz="1200" i="0" kern="1200">
                    <a:solidFill>
                      <a:schemeClr val="tx1"/>
                    </a:solidFill>
                    <a:effectLst/>
                    <a:latin typeface="+mn-lt"/>
                    <a:ea typeface="+mn-ea"/>
                    <a:cs typeface="+mn-cs"/>
                  </a:rPr>
                  <a:t>_</a:t>
                </a:r>
                <a:r>
                  <a:rPr lang="it-IT" sz="1200" i="0" kern="1200">
                    <a:solidFill>
                      <a:schemeClr val="tx1"/>
                    </a:solidFill>
                    <a:effectLst/>
                    <a:latin typeface="+mn-lt"/>
                    <a:ea typeface="+mn-ea"/>
                    <a:cs typeface="+mn-cs"/>
                  </a:rPr>
                  <a:t>𝐶 </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Macchina frigorifera:</a:t>
                </a:r>
                <a:endParaRPr lang="en-US" sz="1200" kern="1200" dirty="0">
                  <a:solidFill>
                    <a:schemeClr val="tx1"/>
                  </a:solidFill>
                  <a:effectLst/>
                  <a:latin typeface="+mn-lt"/>
                  <a:ea typeface="+mn-ea"/>
                  <a:cs typeface="+mn-cs"/>
                </a:endParaRPr>
              </a:p>
              <a:p>
                <a:r>
                  <a:rPr lang="it-IT" sz="1200" i="0" kern="1200">
                    <a:solidFill>
                      <a:schemeClr val="tx1"/>
                    </a:solidFill>
                    <a:effectLst/>
                    <a:latin typeface="+mn-lt"/>
                    <a:ea typeface="+mn-ea"/>
                    <a:cs typeface="+mn-cs"/>
                  </a:rPr>
                  <a:t>𝜂=𝐶𝑂𝑃=𝑄</a:t>
                </a:r>
                <a:r>
                  <a:rPr lang="en-US" sz="1200" i="0" kern="1200">
                    <a:solidFill>
                      <a:schemeClr val="tx1"/>
                    </a:solidFill>
                    <a:effectLst/>
                    <a:latin typeface="+mn-lt"/>
                    <a:ea typeface="+mn-ea"/>
                    <a:cs typeface="+mn-cs"/>
                  </a:rPr>
                  <a:t>_</a:t>
                </a:r>
                <a:r>
                  <a:rPr lang="it-IT" sz="1200" i="0" kern="1200">
                    <a:solidFill>
                      <a:schemeClr val="tx1"/>
                    </a:solidFill>
                    <a:effectLst/>
                    <a:latin typeface="+mn-lt"/>
                    <a:ea typeface="+mn-ea"/>
                    <a:cs typeface="+mn-cs"/>
                  </a:rPr>
                  <a:t>𝐹</a:t>
                </a:r>
                <a:r>
                  <a:rPr lang="en-US" sz="1200" i="0" kern="1200">
                    <a:solidFill>
                      <a:schemeClr val="tx1"/>
                    </a:solidFill>
                    <a:effectLst/>
                    <a:latin typeface="+mn-lt"/>
                    <a:ea typeface="+mn-ea"/>
                    <a:cs typeface="+mn-cs"/>
                  </a:rPr>
                  <a:t>/</a:t>
                </a:r>
                <a:r>
                  <a:rPr lang="it-IT" sz="1200" i="0" kern="1200">
                    <a:solidFill>
                      <a:schemeClr val="tx1"/>
                    </a:solidFill>
                    <a:effectLst/>
                    <a:latin typeface="+mn-lt"/>
                    <a:ea typeface="+mn-ea"/>
                    <a:cs typeface="+mn-cs"/>
                  </a:rPr>
                  <a:t>𝐿</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it-IT" sz="1200" kern="1200" dirty="0">
                    <a:solidFill>
                      <a:schemeClr val="tx1"/>
                    </a:solidFill>
                    <a:effectLst/>
                    <a:latin typeface="+mn-lt"/>
                    <a:ea typeface="+mn-ea"/>
                    <a:cs typeface="+mn-cs"/>
                  </a:rPr>
                  <a:t>Proprio in conseguenza del secondo principio della termodinamica, non esiste un rendimento del 100% perché Qout non può essere uguale a zero (le macchine che promettono di riuscirci si dicono macchine a moto perpetuo di seconda specie, e semplicemente non funzionano). Ma da cosa dipende l’efficienza di una macchina? Non è una proprietà intrinseca della macchina, ma ha a che fare con la “qualità” della fonte energetica utilizzata e dalla tipologia di trasformazione. A livello puramente teorico, le trasformazioni di qualità maggiore sono quelle reversibili che però non esistono nella realtà. </a:t>
                </a:r>
                <a:endParaRPr lang="en-US" dirty="0"/>
              </a:p>
            </p:txBody>
          </p:sp>
        </mc:Fallback>
      </mc:AlternateContent>
      <p:sp>
        <p:nvSpPr>
          <p:cNvPr id="4" name="Slide Number Placeholder 3"/>
          <p:cNvSpPr>
            <a:spLocks noGrp="1"/>
          </p:cNvSpPr>
          <p:nvPr>
            <p:ph type="sldNum" sz="quarter" idx="5"/>
          </p:nvPr>
        </p:nvSpPr>
        <p:spPr/>
        <p:txBody>
          <a:bodyPr/>
          <a:lstStyle/>
          <a:p>
            <a:fld id="{8DED2416-345F-45B7-89C4-0081F7D9392C}" type="slidenum">
              <a:rPr lang="en-US" smtClean="0"/>
              <a:t>12</a:t>
            </a:fld>
            <a:endParaRPr lang="en-US"/>
          </a:p>
        </p:txBody>
      </p:sp>
    </p:spTree>
    <p:extLst>
      <p:ext uri="{BB962C8B-B14F-4D97-AF65-F5344CB8AC3E}">
        <p14:creationId xmlns:p14="http://schemas.microsoft.com/office/powerpoint/2010/main" val="12870109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 /><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Photo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5276088"/>
            <a:ext cx="11347704" cy="786384"/>
          </a:xfrm>
        </p:spPr>
        <p:txBody>
          <a:bodyPr vert="horz" lIns="91440" tIns="45720" rIns="91440" bIns="45720" rtlCol="0" anchor="b">
            <a:normAutofit/>
          </a:bodyPr>
          <a:lstStyle>
            <a:lvl1pPr>
              <a:defRPr lang="en-US" sz="4400" dirty="0">
                <a:solidFill>
                  <a:schemeClr val="tx2"/>
                </a:solidFill>
              </a:defRPr>
            </a:lvl1pPr>
          </a:lstStyle>
          <a:p>
            <a:pPr lvl="0"/>
            <a:r>
              <a:rPr lang="en-US" dirty="0"/>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5980176"/>
            <a:ext cx="11347704" cy="530352"/>
          </a:xfrm>
        </p:spPr>
        <p:txBody>
          <a:bodyPr vert="horz" lIns="91440" tIns="45720" rIns="91440" bIns="45720" rtlCol="0">
            <a:normAutofit/>
          </a:bodyPr>
          <a:lstStyle>
            <a:lvl1pPr marL="0" indent="0">
              <a:buNone/>
              <a:defRPr lang="en-US" dirty="0">
                <a:solidFill>
                  <a:schemeClr val="tx2"/>
                </a:solidFill>
              </a:defRPr>
            </a:lvl1pPr>
          </a:lstStyle>
          <a:p>
            <a:pPr lvl="0"/>
            <a:r>
              <a:rPr lang="en-US" dirty="0"/>
              <a:t>Click to edit Master subtitle style</a:t>
            </a:r>
          </a:p>
        </p:txBody>
      </p:sp>
      <p:sp>
        <p:nvSpPr>
          <p:cNvPr id="8" name="Picture Placeholder 6">
            <a:extLst>
              <a:ext uri="{FF2B5EF4-FFF2-40B4-BE49-F238E27FC236}">
                <a16:creationId xmlns:a16="http://schemas.microsoft.com/office/drawing/2014/main" id="{F9A648C8-0436-6FAF-8B52-BA15EFB5F90C}"/>
              </a:ext>
            </a:extLst>
          </p:cNvPr>
          <p:cNvSpPr>
            <a:spLocks noGrp="1"/>
          </p:cNvSpPr>
          <p:nvPr>
            <p:ph type="pic" sz="quarter" idx="13" hasCustomPrompt="1"/>
          </p:nvPr>
        </p:nvSpPr>
        <p:spPr>
          <a:xfrm>
            <a:off x="342901" y="343038"/>
            <a:ext cx="11506200" cy="4792766"/>
          </a:xfrm>
          <a:custGeom>
            <a:avLst/>
            <a:gdLst>
              <a:gd name="connsiteX0" fmla="*/ 292023 w 11506200"/>
              <a:gd name="connsiteY0" fmla="*/ 0 h 4792766"/>
              <a:gd name="connsiteX1" fmla="*/ 11214177 w 11506200"/>
              <a:gd name="connsiteY1" fmla="*/ 0 h 4792766"/>
              <a:gd name="connsiteX2" fmla="*/ 11506200 w 11506200"/>
              <a:gd name="connsiteY2" fmla="*/ 292023 h 4792766"/>
              <a:gd name="connsiteX3" fmla="*/ 11506200 w 11506200"/>
              <a:gd name="connsiteY3" fmla="*/ 4500743 h 4792766"/>
              <a:gd name="connsiteX4" fmla="*/ 11214177 w 11506200"/>
              <a:gd name="connsiteY4" fmla="*/ 4792766 h 4792766"/>
              <a:gd name="connsiteX5" fmla="*/ 292023 w 11506200"/>
              <a:gd name="connsiteY5" fmla="*/ 4792766 h 4792766"/>
              <a:gd name="connsiteX6" fmla="*/ 0 w 11506200"/>
              <a:gd name="connsiteY6" fmla="*/ 4500743 h 4792766"/>
              <a:gd name="connsiteX7" fmla="*/ 0 w 11506200"/>
              <a:gd name="connsiteY7" fmla="*/ 292023 h 4792766"/>
              <a:gd name="connsiteX8" fmla="*/ 292023 w 11506200"/>
              <a:gd name="connsiteY8" fmla="*/ 0 h 4792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6200" h="4792766">
                <a:moveTo>
                  <a:pt x="292023" y="0"/>
                </a:moveTo>
                <a:lnTo>
                  <a:pt x="11214177" y="0"/>
                </a:lnTo>
                <a:cubicBezTo>
                  <a:pt x="11375457" y="0"/>
                  <a:pt x="11506200" y="130743"/>
                  <a:pt x="11506200" y="292023"/>
                </a:cubicBezTo>
                <a:lnTo>
                  <a:pt x="11506200" y="4500743"/>
                </a:lnTo>
                <a:cubicBezTo>
                  <a:pt x="11506200" y="4662023"/>
                  <a:pt x="11375457" y="4792766"/>
                  <a:pt x="11214177" y="4792766"/>
                </a:cubicBezTo>
                <a:lnTo>
                  <a:pt x="292023" y="4792766"/>
                </a:lnTo>
                <a:cubicBezTo>
                  <a:pt x="130743" y="4792766"/>
                  <a:pt x="0" y="4662023"/>
                  <a:pt x="0" y="4500743"/>
                </a:cubicBezTo>
                <a:lnTo>
                  <a:pt x="0" y="292023"/>
                </a:lnTo>
                <a:cubicBezTo>
                  <a:pt x="0" y="130743"/>
                  <a:pt x="130743" y="0"/>
                  <a:pt x="292023" y="0"/>
                </a:cubicBezTo>
                <a:close/>
              </a:path>
            </a:pathLst>
          </a:custGeom>
          <a:blipFill dpi="0" rotWithShape="1">
            <a:blip r:embed="rId2">
              <a:alphaModFix amt="70000"/>
            </a:blip>
            <a:srcRect/>
            <a:stretch>
              <a:fillRect/>
            </a:stretch>
          </a:blipFill>
        </p:spPr>
        <p:txBody>
          <a:bodyPr wrap="square">
            <a:noAutofit/>
          </a:bodyPr>
          <a:lstStyle>
            <a:lvl1pPr marL="0" indent="0">
              <a:buNone/>
              <a:defRPr/>
            </a:lvl1pPr>
          </a:lstStyle>
          <a:p>
            <a:r>
              <a:rPr lang="en-US" dirty="0"/>
              <a:t>.</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137160" y="6519672"/>
            <a:ext cx="3494314" cy="365125"/>
          </a:xfrm>
        </p:spPr>
        <p:txBody>
          <a:bodyPr/>
          <a:lstStyle>
            <a:lvl1pPr>
              <a:defRPr>
                <a:solidFill>
                  <a:schemeClr val="tx2"/>
                </a:solidFill>
                <a:effectLst/>
              </a:defRPr>
            </a:lvl1pPr>
          </a:lstStyle>
          <a:p>
            <a:fld id="{6CD91AB5-8D64-469B-81DF-A26B406D2B54}" type="datetime1">
              <a:rPr lang="en-US" smtClean="0"/>
              <a:t>11/13/2025</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876521" y="6519672"/>
            <a:ext cx="2805405" cy="365125"/>
          </a:xfrm>
        </p:spPr>
        <p:txBody>
          <a:bodyPr/>
          <a:lstStyle>
            <a:lvl1pPr>
              <a:defRPr>
                <a:solidFill>
                  <a:schemeClr val="tx2"/>
                </a:solidFill>
                <a:effectLst/>
              </a:defRPr>
            </a:lvl1pPr>
          </a:lstStyle>
          <a:p>
            <a:r>
              <a:rPr lang="en-US"/>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11632162" y="6519672"/>
            <a:ext cx="429207" cy="365125"/>
          </a:xfrm>
        </p:spPr>
        <p:txBody>
          <a:bodyPr/>
          <a:lstStyle>
            <a:lvl1pPr>
              <a:defRPr>
                <a:solidFill>
                  <a:schemeClr val="tx2"/>
                </a:solidFill>
                <a:effectLst/>
              </a:defRPr>
            </a:lvl1pPr>
          </a:lstStyle>
          <a:p>
            <a:fld id="{8E274F5D-21DC-40EF-8DBA-AB9BB119E939}" type="slidenum">
              <a:rPr lang="en-US" smtClean="0"/>
              <a:t>‹N›</a:t>
            </a:fld>
            <a:endParaRPr lang="en-US"/>
          </a:p>
        </p:txBody>
      </p:sp>
    </p:spTree>
    <p:extLst>
      <p:ext uri="{BB962C8B-B14F-4D97-AF65-F5344CB8AC3E}">
        <p14:creationId xmlns:p14="http://schemas.microsoft.com/office/powerpoint/2010/main" val="779316673"/>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BED1E-849A-7BFB-F0A4-A1846C795EF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6FA14D6-6477-467F-9880-E83EA87612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AAB6D7C-BBFC-8572-2374-FAB90C67DCF8}"/>
              </a:ext>
            </a:extLst>
          </p:cNvPr>
          <p:cNvSpPr>
            <a:spLocks noGrp="1"/>
          </p:cNvSpPr>
          <p:nvPr>
            <p:ph type="dt" sz="half" idx="10"/>
          </p:nvPr>
        </p:nvSpPr>
        <p:spPr/>
        <p:txBody>
          <a:bodyPr/>
          <a:lstStyle/>
          <a:p>
            <a:fld id="{7EAAA95A-9CBE-45AE-82DD-4AA5BC984668}" type="datetimeFigureOut">
              <a:rPr lang="en-US" smtClean="0"/>
              <a:t>11/13/2025</a:t>
            </a:fld>
            <a:endParaRPr lang="en-US"/>
          </a:p>
        </p:txBody>
      </p:sp>
      <p:sp>
        <p:nvSpPr>
          <p:cNvPr id="5" name="Footer Placeholder 4">
            <a:extLst>
              <a:ext uri="{FF2B5EF4-FFF2-40B4-BE49-F238E27FC236}">
                <a16:creationId xmlns:a16="http://schemas.microsoft.com/office/drawing/2014/main" id="{A058B835-529C-B779-7403-862DFF4A00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CDF67C-007D-55C6-7ED7-A28977D3544A}"/>
              </a:ext>
            </a:extLst>
          </p:cNvPr>
          <p:cNvSpPr>
            <a:spLocks noGrp="1"/>
          </p:cNvSpPr>
          <p:nvPr>
            <p:ph type="sldNum" sz="quarter" idx="12"/>
          </p:nvPr>
        </p:nvSpPr>
        <p:spPr/>
        <p:txBody>
          <a:bodyPr/>
          <a:lstStyle/>
          <a:p>
            <a:fld id="{A4EB93D2-EA06-41D3-B554-A8433EA4A74D}" type="slidenum">
              <a:rPr lang="en-US" smtClean="0"/>
              <a:t>‹N›</a:t>
            </a:fld>
            <a:endParaRPr lang="en-US"/>
          </a:p>
        </p:txBody>
      </p:sp>
    </p:spTree>
    <p:extLst>
      <p:ext uri="{BB962C8B-B14F-4D97-AF65-F5344CB8AC3E}">
        <p14:creationId xmlns:p14="http://schemas.microsoft.com/office/powerpoint/2010/main" val="382039065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 /><Relationship Id="rId1" Type="http://schemas.openxmlformats.org/officeDocument/2006/relationships/slideLayout" Target="../slideLayouts/slideLayout1.xml" /></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 /><Relationship Id="rId1" Type="http://schemas.openxmlformats.org/officeDocument/2006/relationships/slideLayout" Target="../slideLayouts/slideLayout2.xml" /></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429768" y="283464"/>
            <a:ext cx="10652760" cy="96926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429768" y="1380744"/>
            <a:ext cx="10652760" cy="490118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429768" y="6519672"/>
            <a:ext cx="2843784" cy="338328"/>
          </a:xfrm>
          <a:prstGeom prst="rect">
            <a:avLst/>
          </a:prstGeom>
        </p:spPr>
        <p:txBody>
          <a:bodyPr vert="horz" lIns="91440" tIns="45720" rIns="91440" bIns="45720" rtlCol="0" anchor="ctr"/>
          <a:lstStyle>
            <a:lvl1pPr algn="l">
              <a:defRPr sz="800">
                <a:solidFill>
                  <a:schemeClr val="tx1"/>
                </a:solidFill>
              </a:defRPr>
            </a:lvl1pPr>
          </a:lstStyle>
          <a:p>
            <a:fld id="{E9D380B3-E270-4064-8D13-292A875F6C31}" type="datetime1">
              <a:rPr lang="en-US" smtClean="0"/>
              <a:t>11/13/2025</a:t>
            </a:fld>
            <a:endParaRPr lang="en-US"/>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60536" y="6519672"/>
            <a:ext cx="2642616" cy="338328"/>
          </a:xfrm>
          <a:prstGeom prst="rect">
            <a:avLst/>
          </a:prstGeom>
        </p:spPr>
        <p:txBody>
          <a:bodyPr vert="horz" lIns="91440" tIns="45720" rIns="91440" bIns="45720" rtlCol="0" anchor="ctr"/>
          <a:lstStyle>
            <a:lvl1pPr algn="r">
              <a:defRPr sz="800">
                <a:solidFill>
                  <a:schemeClr val="tx1"/>
                </a:solidFill>
              </a:defRPr>
            </a:lvl1pPr>
          </a:lstStyle>
          <a:p>
            <a:r>
              <a:rPr lang="en-US"/>
              <a:t>Sample Footer Text</a:t>
            </a:r>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475720" y="6519672"/>
            <a:ext cx="457200" cy="338328"/>
          </a:xfrm>
          <a:prstGeom prst="rect">
            <a:avLst/>
          </a:prstGeom>
        </p:spPr>
        <p:txBody>
          <a:bodyPr vert="horz" lIns="91440" tIns="45720" rIns="91440" bIns="45720" rtlCol="0" anchor="ctr"/>
          <a:lstStyle>
            <a:lvl1pPr algn="r">
              <a:defRPr sz="800">
                <a:solidFill>
                  <a:schemeClr val="tx1"/>
                </a:solidFill>
              </a:defRPr>
            </a:lvl1pPr>
          </a:lstStyle>
          <a:p>
            <a:fld id="{8E274F5D-21DC-40EF-8DBA-AB9BB119E939}" type="slidenum">
              <a:rPr lang="en-US" smtClean="0"/>
              <a:t>‹N›</a:t>
            </a:fld>
            <a:endParaRPr lang="en-US"/>
          </a:p>
        </p:txBody>
      </p:sp>
    </p:spTree>
    <p:extLst>
      <p:ext uri="{BB962C8B-B14F-4D97-AF65-F5344CB8AC3E}">
        <p14:creationId xmlns:p14="http://schemas.microsoft.com/office/powerpoint/2010/main" val="4618846"/>
      </p:ext>
    </p:extLst>
  </p:cSld>
  <p:clrMap bg1="lt1" tx1="dk1" bg2="lt2" tx2="dk2" accent1="accent1" accent2="accent2" accent3="accent3" accent4="accent4" accent5="accent5" accent6="accent6" hlink="hlink" folHlink="folHlink"/>
  <p:sldLayoutIdLst>
    <p:sldLayoutId id="2147483661" r:id="rId1"/>
  </p:sldLayoutIdLst>
  <p:hf sldNum="0" hdr="0" ftr="0" dt="0"/>
  <p:txStyles>
    <p:titleStyle>
      <a:lvl1pPr algn="l" defTabSz="914400" rtl="0" eaLnBrk="1" latinLnBrk="0" hangingPunct="1">
        <a:lnSpc>
          <a:spcPct val="90000"/>
        </a:lnSpc>
        <a:spcBef>
          <a:spcPct val="0"/>
        </a:spcBef>
        <a:buNone/>
        <a:defRPr sz="3200" b="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8914F2-7816-FA0C-58CB-498B9443D6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403339-46EF-B0B8-EBBF-F6528770A2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40D611-851B-32A2-2366-A5BB96D1A89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EAAA95A-9CBE-45AE-82DD-4AA5BC984668}" type="datetimeFigureOut">
              <a:rPr lang="en-US" smtClean="0"/>
              <a:t>11/13/2025</a:t>
            </a:fld>
            <a:endParaRPr lang="en-US"/>
          </a:p>
        </p:txBody>
      </p:sp>
      <p:sp>
        <p:nvSpPr>
          <p:cNvPr id="5" name="Footer Placeholder 4">
            <a:extLst>
              <a:ext uri="{FF2B5EF4-FFF2-40B4-BE49-F238E27FC236}">
                <a16:creationId xmlns:a16="http://schemas.microsoft.com/office/drawing/2014/main" id="{A9B97024-7256-D3D0-981E-08E980C8AB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FD9BD388-37AF-C285-35D8-D0FBCB5CB36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4EB93D2-EA06-41D3-B554-A8433EA4A74D}" type="slidenum">
              <a:rPr lang="en-US" smtClean="0"/>
              <a:t>‹N›</a:t>
            </a:fld>
            <a:endParaRPr lang="en-US"/>
          </a:p>
        </p:txBody>
      </p:sp>
    </p:spTree>
    <p:extLst>
      <p:ext uri="{BB962C8B-B14F-4D97-AF65-F5344CB8AC3E}">
        <p14:creationId xmlns:p14="http://schemas.microsoft.com/office/powerpoint/2010/main" val="432567833"/>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 /><Relationship Id="rId2" Type="http://schemas.openxmlformats.org/officeDocument/2006/relationships/notesSlide" Target="../notesSlides/notesSlide1.xml" /><Relationship Id="rId1" Type="http://schemas.openxmlformats.org/officeDocument/2006/relationships/slideLayout" Target="../slideLayouts/slideLayout2.xml" /></Relationships>
</file>

<file path=ppt/slides/_rels/slide10.xml.rels><?xml version="1.0" encoding="UTF-8" standalone="yes"?>
<Relationships xmlns="http://schemas.openxmlformats.org/package/2006/relationships"><Relationship Id="rId3" Type="http://schemas.openxmlformats.org/officeDocument/2006/relationships/image" Target="../media/image15.png" /><Relationship Id="rId2" Type="http://schemas.openxmlformats.org/officeDocument/2006/relationships/image" Target="../media/image14.png" /><Relationship Id="rId1" Type="http://schemas.openxmlformats.org/officeDocument/2006/relationships/slideLayout" Target="../slideLayouts/slideLayout2.xml" /><Relationship Id="rId6" Type="http://schemas.openxmlformats.org/officeDocument/2006/relationships/image" Target="../media/image17.png" /><Relationship Id="rId5" Type="http://schemas.openxmlformats.org/officeDocument/2006/relationships/image" Target="../media/image16.jpeg" /><Relationship Id="rId4" Type="http://schemas.openxmlformats.org/officeDocument/2006/relationships/hyperlink" Target="https://www.cbc.ca/news/canada/new-brunswick/joi-scientific-technology-update-1.5340245" TargetMode="External" /></Relationships>
</file>

<file path=ppt/slides/_rels/slide11.xml.rels><?xml version="1.0" encoding="UTF-8" standalone="yes"?>
<Relationships xmlns="http://schemas.openxmlformats.org/package/2006/relationships"><Relationship Id="rId3" Type="http://schemas.openxmlformats.org/officeDocument/2006/relationships/image" Target="../media/image18.png" /><Relationship Id="rId2" Type="http://schemas.openxmlformats.org/officeDocument/2006/relationships/notesSlide" Target="../notesSlides/notesSlide8.xml" /><Relationship Id="rId1" Type="http://schemas.openxmlformats.org/officeDocument/2006/relationships/slideLayout" Target="../slideLayouts/slideLayout2.xml" /><Relationship Id="rId6" Type="http://schemas.openxmlformats.org/officeDocument/2006/relationships/image" Target="../media/image21.png" /><Relationship Id="rId5" Type="http://schemas.openxmlformats.org/officeDocument/2006/relationships/image" Target="../media/image20.png" /><Relationship Id="rId4" Type="http://schemas.openxmlformats.org/officeDocument/2006/relationships/image" Target="../media/image190.png" /></Relationships>
</file>

<file path=ppt/slides/_rels/slide12.xml.rels><?xml version="1.0" encoding="UTF-8" standalone="yes"?>
<Relationships xmlns="http://schemas.openxmlformats.org/package/2006/relationships"><Relationship Id="rId8" Type="http://schemas.openxmlformats.org/officeDocument/2006/relationships/image" Target="../media/image23.png" /><Relationship Id="rId3" Type="http://schemas.openxmlformats.org/officeDocument/2006/relationships/image" Target="../media/image190.png" /><Relationship Id="rId7" Type="http://schemas.openxmlformats.org/officeDocument/2006/relationships/image" Target="../media/image22.png" /><Relationship Id="rId2" Type="http://schemas.openxmlformats.org/officeDocument/2006/relationships/notesSlide" Target="../notesSlides/notesSlide9.xml" /><Relationship Id="rId1" Type="http://schemas.openxmlformats.org/officeDocument/2006/relationships/slideLayout" Target="../slideLayouts/slideLayout2.xml" /><Relationship Id="rId6" Type="http://schemas.openxmlformats.org/officeDocument/2006/relationships/image" Target="../media/image19.jpeg" /><Relationship Id="rId5" Type="http://schemas.openxmlformats.org/officeDocument/2006/relationships/image" Target="../media/image21.png" /><Relationship Id="rId4" Type="http://schemas.openxmlformats.org/officeDocument/2006/relationships/image" Target="../media/image20.png" /></Relationships>
</file>

<file path=ppt/slides/_rels/slide13.xml.rels><?xml version="1.0" encoding="UTF-8" standalone="yes"?>
<Relationships xmlns="http://schemas.openxmlformats.org/package/2006/relationships"><Relationship Id="rId3" Type="http://schemas.openxmlformats.org/officeDocument/2006/relationships/image" Target="../media/image24.png" /><Relationship Id="rId7" Type="http://schemas.openxmlformats.org/officeDocument/2006/relationships/image" Target="../media/image25.png" /><Relationship Id="rId2" Type="http://schemas.openxmlformats.org/officeDocument/2006/relationships/notesSlide" Target="../notesSlides/notesSlide10.xml" /><Relationship Id="rId1" Type="http://schemas.openxmlformats.org/officeDocument/2006/relationships/slideLayout" Target="../slideLayouts/slideLayout2.xml" /><Relationship Id="rId6" Type="http://schemas.openxmlformats.org/officeDocument/2006/relationships/image" Target="../media/image21.png" /><Relationship Id="rId5" Type="http://schemas.openxmlformats.org/officeDocument/2006/relationships/image" Target="../media/image20.png" /><Relationship Id="rId4" Type="http://schemas.openxmlformats.org/officeDocument/2006/relationships/image" Target="../media/image190.png" /></Relationships>
</file>

<file path=ppt/slides/_rels/slide14.xml.rels><?xml version="1.0" encoding="UTF-8" standalone="yes"?>
<Relationships xmlns="http://schemas.openxmlformats.org/package/2006/relationships"><Relationship Id="rId3" Type="http://schemas.openxmlformats.org/officeDocument/2006/relationships/image" Target="../media/image27.png" /><Relationship Id="rId2" Type="http://schemas.openxmlformats.org/officeDocument/2006/relationships/notesSlide" Target="../notesSlides/notesSlide11.xml" /><Relationship Id="rId1" Type="http://schemas.openxmlformats.org/officeDocument/2006/relationships/slideLayout" Target="../slideLayouts/slideLayout2.xml" /><Relationship Id="rId5" Type="http://schemas.openxmlformats.org/officeDocument/2006/relationships/image" Target="../media/image27.jpeg" /><Relationship Id="rId4" Type="http://schemas.openxmlformats.org/officeDocument/2006/relationships/image" Target="../media/image26.jpeg" /></Relationships>
</file>

<file path=ppt/slides/_rels/slide15.xml.rels><?xml version="1.0" encoding="UTF-8" standalone="yes"?>
<Relationships xmlns="http://schemas.openxmlformats.org/package/2006/relationships"><Relationship Id="rId3" Type="http://schemas.openxmlformats.org/officeDocument/2006/relationships/image" Target="../media/image28.jpeg" /><Relationship Id="rId2" Type="http://schemas.openxmlformats.org/officeDocument/2006/relationships/notesSlide" Target="../notesSlides/notesSlide12.xml" /><Relationship Id="rId1" Type="http://schemas.openxmlformats.org/officeDocument/2006/relationships/slideLayout" Target="../slideLayouts/slideLayout2.xml" /></Relationships>
</file>

<file path=ppt/slides/_rels/slide16.xml.rels><?xml version="1.0" encoding="UTF-8" standalone="yes"?>
<Relationships xmlns="http://schemas.openxmlformats.org/package/2006/relationships"><Relationship Id="rId3" Type="http://schemas.openxmlformats.org/officeDocument/2006/relationships/image" Target="../media/image29.png" /><Relationship Id="rId2" Type="http://schemas.openxmlformats.org/officeDocument/2006/relationships/notesSlide" Target="../notesSlides/notesSlide13.xml" /><Relationship Id="rId1" Type="http://schemas.openxmlformats.org/officeDocument/2006/relationships/slideLayout" Target="../slideLayouts/slideLayout2.xml" /><Relationship Id="rId6" Type="http://schemas.openxmlformats.org/officeDocument/2006/relationships/image" Target="../media/image32.png" /><Relationship Id="rId5" Type="http://schemas.openxmlformats.org/officeDocument/2006/relationships/image" Target="../media/image31.png" /><Relationship Id="rId4" Type="http://schemas.openxmlformats.org/officeDocument/2006/relationships/image" Target="../media/image30.png" /></Relationships>
</file>

<file path=ppt/slides/_rels/slide17.xml.rels><?xml version="1.0" encoding="UTF-8" standalone="yes"?>
<Relationships xmlns="http://schemas.openxmlformats.org/package/2006/relationships"><Relationship Id="rId8" Type="http://schemas.openxmlformats.org/officeDocument/2006/relationships/image" Target="../media/image110.png" /><Relationship Id="rId7" Type="http://schemas.openxmlformats.org/officeDocument/2006/relationships/image" Target="../media/image100.png" /><Relationship Id="rId12" Type="http://schemas.openxmlformats.org/officeDocument/2006/relationships/image" Target="../media/image35.png" /><Relationship Id="rId1" Type="http://schemas.openxmlformats.org/officeDocument/2006/relationships/slideLayout" Target="../slideLayouts/slideLayout2.xml" /><Relationship Id="rId11" Type="http://schemas.openxmlformats.org/officeDocument/2006/relationships/image" Target="../media/image34.png" /><Relationship Id="rId10" Type="http://schemas.openxmlformats.org/officeDocument/2006/relationships/image" Target="../media/image33.png" /><Relationship Id="rId9" Type="http://schemas.openxmlformats.org/officeDocument/2006/relationships/image" Target="../media/image120.png" /></Relationships>
</file>

<file path=ppt/slides/_rels/slide18.xml.rels><?xml version="1.0" encoding="UTF-8" standalone="yes"?>
<Relationships xmlns="http://schemas.openxmlformats.org/package/2006/relationships"><Relationship Id="rId3" Type="http://schemas.openxmlformats.org/officeDocument/2006/relationships/image" Target="../media/image30.jpeg" /><Relationship Id="rId2" Type="http://schemas.openxmlformats.org/officeDocument/2006/relationships/notesSlide" Target="../notesSlides/notesSlide14.xml" /><Relationship Id="rId1" Type="http://schemas.openxmlformats.org/officeDocument/2006/relationships/slideLayout" Target="../slideLayouts/slideLayout2.xml" /><Relationship Id="rId6" Type="http://schemas.openxmlformats.org/officeDocument/2006/relationships/image" Target="../media/image33.jpeg" /><Relationship Id="rId5" Type="http://schemas.openxmlformats.org/officeDocument/2006/relationships/image" Target="../media/image32.jpeg" /><Relationship Id="rId4" Type="http://schemas.openxmlformats.org/officeDocument/2006/relationships/image" Target="../media/image31.jpeg" /></Relationships>
</file>

<file path=ppt/slides/_rels/slide19.xml.rels><?xml version="1.0" encoding="UTF-8" standalone="yes"?>
<Relationships xmlns="http://schemas.openxmlformats.org/package/2006/relationships"><Relationship Id="rId3" Type="http://schemas.openxmlformats.org/officeDocument/2006/relationships/image" Target="../media/image37.png" /><Relationship Id="rId2" Type="http://schemas.openxmlformats.org/officeDocument/2006/relationships/image" Target="../media/image36.png" /><Relationship Id="rId1" Type="http://schemas.openxmlformats.org/officeDocument/2006/relationships/slideLayout" Target="../slideLayouts/slideLayout2.xml" /></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 /><Relationship Id="rId1" Type="http://schemas.openxmlformats.org/officeDocument/2006/relationships/slideLayout" Target="../slideLayouts/slideLayout2.xml" /></Relationships>
</file>

<file path=ppt/slides/_rels/slide20.xml.rels><?xml version="1.0" encoding="UTF-8" standalone="yes"?>
<Relationships xmlns="http://schemas.openxmlformats.org/package/2006/relationships"><Relationship Id="rId8" Type="http://schemas.openxmlformats.org/officeDocument/2006/relationships/image" Target="../media/image120.png" /><Relationship Id="rId3" Type="http://schemas.openxmlformats.org/officeDocument/2006/relationships/image" Target="../media/image42.png" /><Relationship Id="rId7" Type="http://schemas.openxmlformats.org/officeDocument/2006/relationships/image" Target="../media/image110.png" /><Relationship Id="rId2" Type="http://schemas.openxmlformats.org/officeDocument/2006/relationships/notesSlide" Target="../notesSlides/notesSlide15.xml" /><Relationship Id="rId1" Type="http://schemas.openxmlformats.org/officeDocument/2006/relationships/slideLayout" Target="../slideLayouts/slideLayout2.xml" /><Relationship Id="rId6" Type="http://schemas.openxmlformats.org/officeDocument/2006/relationships/image" Target="../media/image100.png" /><Relationship Id="rId5" Type="http://schemas.openxmlformats.org/officeDocument/2006/relationships/image" Target="../media/image38.gif" /><Relationship Id="rId4" Type="http://schemas.openxmlformats.org/officeDocument/2006/relationships/image" Target="../media/image43.png" /></Relationships>
</file>

<file path=ppt/slides/_rels/slide21.xml.rels><?xml version="1.0" encoding="UTF-8" standalone="yes"?>
<Relationships xmlns="http://schemas.openxmlformats.org/package/2006/relationships"><Relationship Id="rId3" Type="http://schemas.openxmlformats.org/officeDocument/2006/relationships/image" Target="../media/image45.png" /><Relationship Id="rId7" Type="http://schemas.openxmlformats.org/officeDocument/2006/relationships/image" Target="../media/image43.png" /><Relationship Id="rId2" Type="http://schemas.openxmlformats.org/officeDocument/2006/relationships/notesSlide" Target="../notesSlides/notesSlide16.xml" /><Relationship Id="rId1" Type="http://schemas.openxmlformats.org/officeDocument/2006/relationships/slideLayout" Target="../slideLayouts/slideLayout2.xml" /><Relationship Id="rId6" Type="http://schemas.openxmlformats.org/officeDocument/2006/relationships/image" Target="../media/image42.png" /><Relationship Id="rId5" Type="http://schemas.openxmlformats.org/officeDocument/2006/relationships/image" Target="../media/image39.png" /><Relationship Id="rId4" Type="http://schemas.openxmlformats.org/officeDocument/2006/relationships/image" Target="../media/image46.png" /></Relationships>
</file>

<file path=ppt/slides/_rels/slide22.xml.rels><?xml version="1.0" encoding="UTF-8" standalone="yes"?>
<Relationships xmlns="http://schemas.openxmlformats.org/package/2006/relationships"><Relationship Id="rId3" Type="http://schemas.openxmlformats.org/officeDocument/2006/relationships/image" Target="../media/image40.jpeg" /><Relationship Id="rId2" Type="http://schemas.openxmlformats.org/officeDocument/2006/relationships/notesSlide" Target="../notesSlides/notesSlide17.xml" /><Relationship Id="rId1" Type="http://schemas.openxmlformats.org/officeDocument/2006/relationships/slideLayout" Target="../slideLayouts/slideLayout2.xml" /><Relationship Id="rId6" Type="http://schemas.openxmlformats.org/officeDocument/2006/relationships/image" Target="../media/image43.jpeg" /><Relationship Id="rId5" Type="http://schemas.openxmlformats.org/officeDocument/2006/relationships/image" Target="../media/image42.jpeg" /><Relationship Id="rId4" Type="http://schemas.openxmlformats.org/officeDocument/2006/relationships/image" Target="../media/image41.jpeg" /></Relationships>
</file>

<file path=ppt/slides/_rels/slide23.xml.rels><?xml version="1.0" encoding="UTF-8" standalone="yes"?>
<Relationships xmlns="http://schemas.openxmlformats.org/package/2006/relationships"><Relationship Id="rId3" Type="http://schemas.openxmlformats.org/officeDocument/2006/relationships/image" Target="../media/image200.png" /><Relationship Id="rId7" Type="http://schemas.openxmlformats.org/officeDocument/2006/relationships/image" Target="../media/image53.png" /><Relationship Id="rId2" Type="http://schemas.openxmlformats.org/officeDocument/2006/relationships/notesSlide" Target="../notesSlides/notesSlide18.xml" /><Relationship Id="rId1" Type="http://schemas.openxmlformats.org/officeDocument/2006/relationships/slideLayout" Target="../slideLayouts/slideLayout2.xml" /><Relationship Id="rId6" Type="http://schemas.openxmlformats.org/officeDocument/2006/relationships/image" Target="../media/image52.png" /><Relationship Id="rId5" Type="http://schemas.openxmlformats.org/officeDocument/2006/relationships/image" Target="../media/image220.png" /><Relationship Id="rId4" Type="http://schemas.openxmlformats.org/officeDocument/2006/relationships/image" Target="../media/image210.png" /></Relationships>
</file>

<file path=ppt/slides/_rels/slide24.xml.rels><?xml version="1.0" encoding="UTF-8" standalone="yes"?>
<Relationships xmlns="http://schemas.openxmlformats.org/package/2006/relationships"><Relationship Id="rId3" Type="http://schemas.openxmlformats.org/officeDocument/2006/relationships/image" Target="../media/image52.png" /><Relationship Id="rId7" Type="http://schemas.openxmlformats.org/officeDocument/2006/relationships/image" Target="../media/image55.png" /><Relationship Id="rId2" Type="http://schemas.openxmlformats.org/officeDocument/2006/relationships/notesSlide" Target="../notesSlides/notesSlide19.xml" /><Relationship Id="rId1" Type="http://schemas.openxmlformats.org/officeDocument/2006/relationships/slideLayout" Target="../slideLayouts/slideLayout2.xml" /><Relationship Id="rId6" Type="http://schemas.openxmlformats.org/officeDocument/2006/relationships/image" Target="../media/image39.png" /><Relationship Id="rId5" Type="http://schemas.openxmlformats.org/officeDocument/2006/relationships/image" Target="../media/image54.png" /><Relationship Id="rId4" Type="http://schemas.openxmlformats.org/officeDocument/2006/relationships/image" Target="../media/image53.png" /></Relationships>
</file>

<file path=ppt/slides/_rels/slide25.xml.rels><?xml version="1.0" encoding="UTF-8" standalone="yes"?>
<Relationships xmlns="http://schemas.openxmlformats.org/package/2006/relationships"><Relationship Id="rId3" Type="http://schemas.openxmlformats.org/officeDocument/2006/relationships/image" Target="../media/image44.jpeg" /><Relationship Id="rId7" Type="http://schemas.openxmlformats.org/officeDocument/2006/relationships/image" Target="../media/image48.png" /><Relationship Id="rId2" Type="http://schemas.openxmlformats.org/officeDocument/2006/relationships/notesSlide" Target="../notesSlides/notesSlide20.xml" /><Relationship Id="rId1" Type="http://schemas.openxmlformats.org/officeDocument/2006/relationships/slideLayout" Target="../slideLayouts/slideLayout2.xml" /><Relationship Id="rId6" Type="http://schemas.openxmlformats.org/officeDocument/2006/relationships/image" Target="../media/image47.png" /><Relationship Id="rId5" Type="http://schemas.openxmlformats.org/officeDocument/2006/relationships/image" Target="../media/image46.jpeg" /><Relationship Id="rId4" Type="http://schemas.openxmlformats.org/officeDocument/2006/relationships/image" Target="../media/image45.jpeg" /></Relationships>
</file>

<file path=ppt/slides/_rels/slide26.xml.rels><?xml version="1.0" encoding="UTF-8" standalone="yes"?>
<Relationships xmlns="http://schemas.openxmlformats.org/package/2006/relationships"><Relationship Id="rId3" Type="http://schemas.openxmlformats.org/officeDocument/2006/relationships/image" Target="../media/image49.png" /><Relationship Id="rId7" Type="http://schemas.openxmlformats.org/officeDocument/2006/relationships/image" Target="../media/image51.jpeg" /><Relationship Id="rId2" Type="http://schemas.openxmlformats.org/officeDocument/2006/relationships/notesSlide" Target="../notesSlides/notesSlide21.xml" /><Relationship Id="rId1" Type="http://schemas.openxmlformats.org/officeDocument/2006/relationships/slideLayout" Target="../slideLayouts/slideLayout2.xml" /><Relationship Id="rId6" Type="http://schemas.microsoft.com/office/2007/relationships/hdphoto" Target="../media/hdphoto3.wdp" /><Relationship Id="rId5" Type="http://schemas.openxmlformats.org/officeDocument/2006/relationships/image" Target="../media/image50.png" /><Relationship Id="rId4" Type="http://schemas.microsoft.com/office/2007/relationships/hdphoto" Target="../media/hdphoto2.wdp" /></Relationships>
</file>

<file path=ppt/slides/_rels/slide27.xml.rels><?xml version="1.0" encoding="UTF-8" standalone="yes"?>
<Relationships xmlns="http://schemas.openxmlformats.org/package/2006/relationships"><Relationship Id="rId3" Type="http://schemas.openxmlformats.org/officeDocument/2006/relationships/image" Target="../media/image52.jpeg" /><Relationship Id="rId2" Type="http://schemas.openxmlformats.org/officeDocument/2006/relationships/notesSlide" Target="../notesSlides/notesSlide22.xml" /><Relationship Id="rId1" Type="http://schemas.openxmlformats.org/officeDocument/2006/relationships/slideLayout" Target="../slideLayouts/slideLayout2.xml" /><Relationship Id="rId6" Type="http://schemas.openxmlformats.org/officeDocument/2006/relationships/image" Target="../media/image55.jpeg" /><Relationship Id="rId5" Type="http://schemas.openxmlformats.org/officeDocument/2006/relationships/image" Target="../media/image54.jpeg" /><Relationship Id="rId4" Type="http://schemas.openxmlformats.org/officeDocument/2006/relationships/image" Target="../media/image53.jpeg" /></Relationships>
</file>

<file path=ppt/slides/_rels/slide28.xml.rels><?xml version="1.0" encoding="UTF-8" standalone="yes"?>
<Relationships xmlns="http://schemas.openxmlformats.org/package/2006/relationships"><Relationship Id="rId3" Type="http://schemas.openxmlformats.org/officeDocument/2006/relationships/image" Target="../media/image200.png" /><Relationship Id="rId7" Type="http://schemas.openxmlformats.org/officeDocument/2006/relationships/image" Target="../media/image69.png" /><Relationship Id="rId2" Type="http://schemas.openxmlformats.org/officeDocument/2006/relationships/notesSlide" Target="../notesSlides/notesSlide23.xml" /><Relationship Id="rId1" Type="http://schemas.openxmlformats.org/officeDocument/2006/relationships/slideLayout" Target="../slideLayouts/slideLayout2.xml" /><Relationship Id="rId6" Type="http://schemas.openxmlformats.org/officeDocument/2006/relationships/image" Target="../media/image68.png" /><Relationship Id="rId5" Type="http://schemas.openxmlformats.org/officeDocument/2006/relationships/image" Target="../media/image220.png" /><Relationship Id="rId4" Type="http://schemas.openxmlformats.org/officeDocument/2006/relationships/image" Target="../media/image210.png" /></Relationships>
</file>

<file path=ppt/slides/_rels/slide29.xml.rels><?xml version="1.0" encoding="UTF-8" standalone="yes"?>
<Relationships xmlns="http://schemas.openxmlformats.org/package/2006/relationships"><Relationship Id="rId3" Type="http://schemas.openxmlformats.org/officeDocument/2006/relationships/image" Target="../media/image69.png" /><Relationship Id="rId2" Type="http://schemas.openxmlformats.org/officeDocument/2006/relationships/image" Target="../media/image68.png" /><Relationship Id="rId1" Type="http://schemas.openxmlformats.org/officeDocument/2006/relationships/slideLayout" Target="../slideLayouts/slideLayout2.xml" /><Relationship Id="rId6" Type="http://schemas.openxmlformats.org/officeDocument/2006/relationships/image" Target="../media/image73.png" /><Relationship Id="rId5" Type="http://schemas.openxmlformats.org/officeDocument/2006/relationships/image" Target="../media/image39.png" /><Relationship Id="rId4" Type="http://schemas.openxmlformats.org/officeDocument/2006/relationships/image" Target="../media/image72.png" /></Relationships>
</file>

<file path=ppt/slides/_rels/slide3.xml.rels><?xml version="1.0" encoding="UTF-8" standalone="yes"?>
<Relationships xmlns="http://schemas.openxmlformats.org/package/2006/relationships"><Relationship Id="rId3" Type="http://schemas.openxmlformats.org/officeDocument/2006/relationships/image" Target="../media/image3.jpeg" /><Relationship Id="rId2" Type="http://schemas.openxmlformats.org/officeDocument/2006/relationships/notesSlide" Target="../notesSlides/notesSlide3.xml" /><Relationship Id="rId1" Type="http://schemas.openxmlformats.org/officeDocument/2006/relationships/slideLayout" Target="../slideLayouts/slideLayout2.xml" /><Relationship Id="rId4" Type="http://schemas.openxmlformats.org/officeDocument/2006/relationships/image" Target="../media/image4.png" /></Relationships>
</file>

<file path=ppt/slides/_rels/slide30.xml.rels><?xml version="1.0" encoding="UTF-8" standalone="yes"?>
<Relationships xmlns="http://schemas.openxmlformats.org/package/2006/relationships"><Relationship Id="rId3" Type="http://schemas.openxmlformats.org/officeDocument/2006/relationships/image" Target="../media/image56.jpeg" /><Relationship Id="rId2" Type="http://schemas.openxmlformats.org/officeDocument/2006/relationships/notesSlide" Target="../notesSlides/notesSlide24.xml" /><Relationship Id="rId1" Type="http://schemas.openxmlformats.org/officeDocument/2006/relationships/slideLayout" Target="../slideLayouts/slideLayout2.xml" /><Relationship Id="rId6" Type="http://schemas.openxmlformats.org/officeDocument/2006/relationships/image" Target="../media/image59.jpeg" /><Relationship Id="rId5" Type="http://schemas.openxmlformats.org/officeDocument/2006/relationships/image" Target="../media/image58.jpeg" /><Relationship Id="rId4" Type="http://schemas.openxmlformats.org/officeDocument/2006/relationships/image" Target="../media/image57.jpeg" /></Relationships>
</file>

<file path=ppt/slides/_rels/slide31.xml.rels><?xml version="1.0" encoding="UTF-8" standalone="yes"?>
<Relationships xmlns="http://schemas.openxmlformats.org/package/2006/relationships"><Relationship Id="rId3" Type="http://schemas.openxmlformats.org/officeDocument/2006/relationships/image" Target="../media/image210.png" /><Relationship Id="rId2" Type="http://schemas.openxmlformats.org/officeDocument/2006/relationships/image" Target="../media/image200.png" /><Relationship Id="rId1" Type="http://schemas.openxmlformats.org/officeDocument/2006/relationships/slideLayout" Target="../slideLayouts/slideLayout2.xml" /><Relationship Id="rId6" Type="http://schemas.openxmlformats.org/officeDocument/2006/relationships/image" Target="../media/image79.png" /><Relationship Id="rId5" Type="http://schemas.openxmlformats.org/officeDocument/2006/relationships/image" Target="../media/image78.png" /><Relationship Id="rId4" Type="http://schemas.openxmlformats.org/officeDocument/2006/relationships/image" Target="../media/image220.png" /></Relationships>
</file>

<file path=ppt/slides/_rels/slide32.xml.rels><?xml version="1.0" encoding="UTF-8" standalone="yes"?>
<Relationships xmlns="http://schemas.openxmlformats.org/package/2006/relationships"><Relationship Id="rId3" Type="http://schemas.openxmlformats.org/officeDocument/2006/relationships/image" Target="../media/image79.png" /><Relationship Id="rId2" Type="http://schemas.openxmlformats.org/officeDocument/2006/relationships/image" Target="../media/image78.png" /><Relationship Id="rId1" Type="http://schemas.openxmlformats.org/officeDocument/2006/relationships/slideLayout" Target="../slideLayouts/slideLayout2.xml" /><Relationship Id="rId6" Type="http://schemas.openxmlformats.org/officeDocument/2006/relationships/image" Target="../media/image81.png" /><Relationship Id="rId5" Type="http://schemas.openxmlformats.org/officeDocument/2006/relationships/image" Target="../media/image39.png" /><Relationship Id="rId4" Type="http://schemas.openxmlformats.org/officeDocument/2006/relationships/image" Target="../media/image80.png" /></Relationships>
</file>

<file path=ppt/slides/_rels/slide33.xml.rels><?xml version="1.0" encoding="UTF-8" standalone="yes"?>
<Relationships xmlns="http://schemas.openxmlformats.org/package/2006/relationships"><Relationship Id="rId3" Type="http://schemas.openxmlformats.org/officeDocument/2006/relationships/image" Target="../media/image60.gif" /><Relationship Id="rId2" Type="http://schemas.openxmlformats.org/officeDocument/2006/relationships/notesSlide" Target="../notesSlides/notesSlide25.xml" /><Relationship Id="rId1" Type="http://schemas.openxmlformats.org/officeDocument/2006/relationships/slideLayout" Target="../slideLayouts/slideLayout2.xml" /><Relationship Id="rId5" Type="http://schemas.openxmlformats.org/officeDocument/2006/relationships/image" Target="../media/image83.png" /><Relationship Id="rId4" Type="http://schemas.openxmlformats.org/officeDocument/2006/relationships/image" Target="../media/image39.png" /></Relationships>
</file>

<file path=ppt/slides/_rels/slide34.xml.rels><?xml version="1.0" encoding="UTF-8" standalone="yes"?>
<Relationships xmlns="http://schemas.openxmlformats.org/package/2006/relationships"><Relationship Id="rId3" Type="http://schemas.openxmlformats.org/officeDocument/2006/relationships/image" Target="../media/image61.png" /><Relationship Id="rId2" Type="http://schemas.openxmlformats.org/officeDocument/2006/relationships/notesSlide" Target="../notesSlides/notesSlide26.xml" /><Relationship Id="rId1" Type="http://schemas.openxmlformats.org/officeDocument/2006/relationships/slideLayout" Target="../slideLayouts/slideLayout2.xml" /><Relationship Id="rId4" Type="http://schemas.openxmlformats.org/officeDocument/2006/relationships/image" Target="../media/image62.jpeg" /></Relationships>
</file>

<file path=ppt/slides/_rels/slide35.xml.rels><?xml version="1.0" encoding="UTF-8" standalone="yes"?>
<Relationships xmlns="http://schemas.openxmlformats.org/package/2006/relationships"><Relationship Id="rId3" Type="http://schemas.openxmlformats.org/officeDocument/2006/relationships/image" Target="../media/image63.png" /><Relationship Id="rId2" Type="http://schemas.openxmlformats.org/officeDocument/2006/relationships/notesSlide" Target="../notesSlides/notesSlide27.xml" /><Relationship Id="rId1" Type="http://schemas.openxmlformats.org/officeDocument/2006/relationships/slideLayout" Target="../slideLayouts/slideLayout2.xml" /><Relationship Id="rId6" Type="http://schemas.openxmlformats.org/officeDocument/2006/relationships/image" Target="../media/image88.png" /><Relationship Id="rId5" Type="http://schemas.openxmlformats.org/officeDocument/2006/relationships/customXml" Target="../ink/ink1.xml" /><Relationship Id="rId4" Type="http://schemas.openxmlformats.org/officeDocument/2006/relationships/image" Target="../media/image64.png" /></Relationships>
</file>

<file path=ppt/slides/_rels/slide36.xml.rels><?xml version="1.0" encoding="UTF-8" standalone="yes"?>
<Relationships xmlns="http://schemas.openxmlformats.org/package/2006/relationships"><Relationship Id="rId3" Type="http://schemas.openxmlformats.org/officeDocument/2006/relationships/image" Target="../media/image65.jpeg" /><Relationship Id="rId2" Type="http://schemas.openxmlformats.org/officeDocument/2006/relationships/notesSlide" Target="../notesSlides/notesSlide28.xml" /><Relationship Id="rId1" Type="http://schemas.openxmlformats.org/officeDocument/2006/relationships/slideLayout" Target="../slideLayouts/slideLayout2.xml" /></Relationships>
</file>

<file path=ppt/slides/_rels/slide4.xml.rels><?xml version="1.0" encoding="UTF-8" standalone="yes"?>
<Relationships xmlns="http://schemas.openxmlformats.org/package/2006/relationships"><Relationship Id="rId3" Type="http://schemas.openxmlformats.org/officeDocument/2006/relationships/image" Target="../media/image5.png" /><Relationship Id="rId2" Type="http://schemas.openxmlformats.org/officeDocument/2006/relationships/notesSlide" Target="../notesSlides/notesSlide4.xml" /><Relationship Id="rId1" Type="http://schemas.openxmlformats.org/officeDocument/2006/relationships/slideLayout" Target="../slideLayouts/slideLayout2.xml" /><Relationship Id="rId4" Type="http://schemas.openxmlformats.org/officeDocument/2006/relationships/image" Target="../media/image6.png" /></Relationships>
</file>

<file path=ppt/slides/_rels/slide5.xml.rels><?xml version="1.0" encoding="UTF-8" standalone="yes"?>
<Relationships xmlns="http://schemas.openxmlformats.org/package/2006/relationships"><Relationship Id="rId3" Type="http://schemas.openxmlformats.org/officeDocument/2006/relationships/image" Target="../media/image6.png" /><Relationship Id="rId2" Type="http://schemas.openxmlformats.org/officeDocument/2006/relationships/image" Target="../media/image5.png" /><Relationship Id="rId1" Type="http://schemas.openxmlformats.org/officeDocument/2006/relationships/slideLayout" Target="../slideLayouts/slideLayout2.xml" /><Relationship Id="rId6" Type="http://schemas.openxmlformats.org/officeDocument/2006/relationships/image" Target="../media/image9.png" /><Relationship Id="rId5" Type="http://schemas.openxmlformats.org/officeDocument/2006/relationships/image" Target="../media/image8.jpeg" /><Relationship Id="rId4" Type="http://schemas.openxmlformats.org/officeDocument/2006/relationships/image" Target="../media/image7.jpeg" /></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 /><Relationship Id="rId1" Type="http://schemas.openxmlformats.org/officeDocument/2006/relationships/slideLayout" Target="../slideLayouts/slideLayout2.xml" /></Relationships>
</file>

<file path=ppt/slides/_rels/slide7.xml.rels><?xml version="1.0" encoding="UTF-8" standalone="yes"?>
<Relationships xmlns="http://schemas.openxmlformats.org/package/2006/relationships"><Relationship Id="rId3" Type="http://schemas.microsoft.com/office/2007/relationships/hdphoto" Target="../media/hdphoto1.wdp" /><Relationship Id="rId2" Type="http://schemas.openxmlformats.org/officeDocument/2006/relationships/image" Target="../media/image10.png" /><Relationship Id="rId1" Type="http://schemas.openxmlformats.org/officeDocument/2006/relationships/slideLayout" Target="../slideLayouts/slideLayout2.xml" /></Relationships>
</file>

<file path=ppt/slides/_rels/slide8.xml.rels><?xml version="1.0" encoding="UTF-8" standalone="yes"?>
<Relationships xmlns="http://schemas.openxmlformats.org/package/2006/relationships"><Relationship Id="rId3" Type="http://schemas.openxmlformats.org/officeDocument/2006/relationships/image" Target="../media/image11.png" /><Relationship Id="rId2" Type="http://schemas.openxmlformats.org/officeDocument/2006/relationships/notesSlide" Target="../notesSlides/notesSlide6.xml" /><Relationship Id="rId1" Type="http://schemas.openxmlformats.org/officeDocument/2006/relationships/slideLayout" Target="../slideLayouts/slideLayout2.xml" /></Relationships>
</file>

<file path=ppt/slides/_rels/slide9.xml.rels><?xml version="1.0" encoding="UTF-8" standalone="yes"?>
<Relationships xmlns="http://schemas.openxmlformats.org/package/2006/relationships"><Relationship Id="rId3" Type="http://schemas.openxmlformats.org/officeDocument/2006/relationships/image" Target="../media/image13.png" /><Relationship Id="rId2" Type="http://schemas.openxmlformats.org/officeDocument/2006/relationships/notesSlide" Target="../notesSlides/notesSlide7.xml" /><Relationship Id="rId1" Type="http://schemas.openxmlformats.org/officeDocument/2006/relationships/slideLayout" Target="../slideLayouts/slideLayout2.xml" /><Relationship Id="rId5" Type="http://schemas.openxmlformats.org/officeDocument/2006/relationships/image" Target="../media/image13.jpeg" /><Relationship Id="rId4" Type="http://schemas.openxmlformats.org/officeDocument/2006/relationships/image" Target="../media/image12.jpeg" /></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54AAF96-927E-E20D-A96C-C9B53ADCAFA6}"/>
              </a:ext>
            </a:extLst>
          </p:cNvPr>
          <p:cNvPicPr>
            <a:picLocks noChangeAspect="1"/>
          </p:cNvPicPr>
          <p:nvPr/>
        </p:nvPicPr>
        <p:blipFill>
          <a:blip r:embed="rId3"/>
          <a:stretch>
            <a:fillRect/>
          </a:stretch>
        </p:blipFill>
        <p:spPr>
          <a:xfrm>
            <a:off x="34289" y="10909"/>
            <a:ext cx="12157711" cy="6847091"/>
          </a:xfrm>
          <a:prstGeom prst="rect">
            <a:avLst/>
          </a:prstGeom>
        </p:spPr>
      </p:pic>
    </p:spTree>
    <p:extLst>
      <p:ext uri="{BB962C8B-B14F-4D97-AF65-F5344CB8AC3E}">
        <p14:creationId xmlns:p14="http://schemas.microsoft.com/office/powerpoint/2010/main" val="23742960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34343E-7567-90E0-3225-986EEE99785A}"/>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82F4CF9-A6CD-E7B1-CC8D-E9C4D0FF79CD}"/>
              </a:ext>
            </a:extLst>
          </p:cNvPr>
          <p:cNvPicPr>
            <a:picLocks noChangeAspect="1"/>
          </p:cNvPicPr>
          <p:nvPr/>
        </p:nvPicPr>
        <p:blipFill>
          <a:blip r:embed="rId2"/>
          <a:srcRect t="21694"/>
          <a:stretch>
            <a:fillRect/>
          </a:stretch>
        </p:blipFill>
        <p:spPr>
          <a:xfrm>
            <a:off x="235449" y="739732"/>
            <a:ext cx="6159817" cy="2058684"/>
          </a:xfrm>
          <a:prstGeom prst="rect">
            <a:avLst/>
          </a:prstGeom>
        </p:spPr>
      </p:pic>
      <p:pic>
        <p:nvPicPr>
          <p:cNvPr id="5" name="Picture 4" descr="A black background with a black square&#10;&#10;AI-generated content may be incorrect.">
            <a:extLst>
              <a:ext uri="{FF2B5EF4-FFF2-40B4-BE49-F238E27FC236}">
                <a16:creationId xmlns:a16="http://schemas.microsoft.com/office/drawing/2014/main" id="{AC32C17A-569F-D3F7-1168-3335105EFF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046369" y="3269749"/>
            <a:ext cx="3145631" cy="3588250"/>
          </a:xfrm>
          <a:prstGeom prst="rect">
            <a:avLst/>
          </a:prstGeom>
        </p:spPr>
      </p:pic>
      <p:sp>
        <p:nvSpPr>
          <p:cNvPr id="7" name="TextBox 6">
            <a:extLst>
              <a:ext uri="{FF2B5EF4-FFF2-40B4-BE49-F238E27FC236}">
                <a16:creationId xmlns:a16="http://schemas.microsoft.com/office/drawing/2014/main" id="{957ABC76-BE01-3555-AE90-C1F516242EFA}"/>
              </a:ext>
            </a:extLst>
          </p:cNvPr>
          <p:cNvSpPr txBox="1"/>
          <p:nvPr/>
        </p:nvSpPr>
        <p:spPr>
          <a:xfrm>
            <a:off x="435435" y="3971644"/>
            <a:ext cx="6097604" cy="646331"/>
          </a:xfrm>
          <a:prstGeom prst="rect">
            <a:avLst/>
          </a:prstGeom>
          <a:noFill/>
        </p:spPr>
        <p:txBody>
          <a:bodyPr wrap="square">
            <a:spAutoFit/>
          </a:bodyPr>
          <a:lstStyle/>
          <a:p>
            <a:r>
              <a:rPr lang="it-IT" sz="1800" b="1" u="sng"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4"/>
              </a:rPr>
              <a:t>https://www.cbc.ca/news/canada/new-brunswick/joi-scientific-technology-update-1.5340245</a:t>
            </a:r>
            <a:endParaRPr lang="en-US" dirty="0"/>
          </a:p>
        </p:txBody>
      </p:sp>
      <p:grpSp>
        <p:nvGrpSpPr>
          <p:cNvPr id="10" name="Group 9">
            <a:extLst>
              <a:ext uri="{FF2B5EF4-FFF2-40B4-BE49-F238E27FC236}">
                <a16:creationId xmlns:a16="http://schemas.microsoft.com/office/drawing/2014/main" id="{29AE40F0-D90F-34FA-7216-D1065E474596}"/>
              </a:ext>
            </a:extLst>
          </p:cNvPr>
          <p:cNvGrpSpPr/>
          <p:nvPr/>
        </p:nvGrpSpPr>
        <p:grpSpPr>
          <a:xfrm>
            <a:off x="6968869" y="-116666"/>
            <a:ext cx="3394186" cy="3829938"/>
            <a:chOff x="7040477" y="99091"/>
            <a:chExt cx="3394186" cy="3829938"/>
          </a:xfrm>
        </p:grpSpPr>
        <p:pic>
          <p:nvPicPr>
            <p:cNvPr id="4102" name="Picture 6">
              <a:extLst>
                <a:ext uri="{FF2B5EF4-FFF2-40B4-BE49-F238E27FC236}">
                  <a16:creationId xmlns:a16="http://schemas.microsoft.com/office/drawing/2014/main" id="{EE7767F2-8677-953E-88C9-52B35A037810}"/>
                </a:ext>
              </a:extLst>
            </p:cNvPr>
            <p:cNvPicPr>
              <a:picLocks noChangeAspect="1" noChangeArrowheads="1"/>
            </p:cNvPicPr>
            <p:nvPr/>
          </p:nvPicPr>
          <p:blipFill>
            <a:blip r:embed="rId5">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7040477" y="99091"/>
              <a:ext cx="2220459" cy="333996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91D764AF-CBAA-106B-A697-8A5481F9317A}"/>
                </a:ext>
              </a:extLst>
            </p:cNvPr>
            <p:cNvSpPr/>
            <p:nvPr/>
          </p:nvSpPr>
          <p:spPr>
            <a:xfrm>
              <a:off x="7068620" y="421240"/>
              <a:ext cx="2239767" cy="2804845"/>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cxnSp>
          <p:nvCxnSpPr>
            <p:cNvPr id="6" name="Straight Connector 5">
              <a:extLst>
                <a:ext uri="{FF2B5EF4-FFF2-40B4-BE49-F238E27FC236}">
                  <a16:creationId xmlns:a16="http://schemas.microsoft.com/office/drawing/2014/main" id="{0F075C0F-F8AD-0159-04C5-B38DC7E42DA8}"/>
                </a:ext>
              </a:extLst>
            </p:cNvPr>
            <p:cNvCxnSpPr>
              <a:cxnSpLocks/>
            </p:cNvCxnSpPr>
            <p:nvPr/>
          </p:nvCxnSpPr>
          <p:spPr>
            <a:xfrm>
              <a:off x="7068620" y="3228870"/>
              <a:ext cx="3366043" cy="700159"/>
            </a:xfrm>
            <a:prstGeom prst="line">
              <a:avLst/>
            </a:prstGeom>
            <a:ln w="38100">
              <a:solidFill>
                <a:srgbClr val="E97132"/>
              </a:solidFill>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43DC4C81-8A59-A4DD-ED89-3D1744521B4B}"/>
                </a:ext>
              </a:extLst>
            </p:cNvPr>
            <p:cNvCxnSpPr>
              <a:cxnSpLocks/>
            </p:cNvCxnSpPr>
            <p:nvPr/>
          </p:nvCxnSpPr>
          <p:spPr>
            <a:xfrm flipH="1" flipV="1">
              <a:off x="9308387" y="421240"/>
              <a:ext cx="1098133" cy="3505004"/>
            </a:xfrm>
            <a:prstGeom prst="line">
              <a:avLst/>
            </a:prstGeom>
            <a:ln w="38100">
              <a:solidFill>
                <a:srgbClr val="E97132"/>
              </a:solidFill>
            </a:ln>
          </p:spPr>
          <p:style>
            <a:lnRef idx="2">
              <a:schemeClr val="accent1"/>
            </a:lnRef>
            <a:fillRef idx="0">
              <a:schemeClr val="accent1"/>
            </a:fillRef>
            <a:effectRef idx="1">
              <a:schemeClr val="accent1"/>
            </a:effectRef>
            <a:fontRef idx="minor">
              <a:schemeClr val="tx1"/>
            </a:fontRef>
          </p:style>
        </p:cxnSp>
      </p:grpSp>
      <p:pic>
        <p:nvPicPr>
          <p:cNvPr id="13" name="Picture 12">
            <a:extLst>
              <a:ext uri="{FF2B5EF4-FFF2-40B4-BE49-F238E27FC236}">
                <a16:creationId xmlns:a16="http://schemas.microsoft.com/office/drawing/2014/main" id="{1D7EEC66-EE7E-3916-4DCA-AD26456DCC4E}"/>
              </a:ext>
            </a:extLst>
          </p:cNvPr>
          <p:cNvPicPr>
            <a:picLocks noChangeAspect="1"/>
          </p:cNvPicPr>
          <p:nvPr/>
        </p:nvPicPr>
        <p:blipFill>
          <a:blip r:embed="rId6"/>
          <a:stretch>
            <a:fillRect/>
          </a:stretch>
        </p:blipFill>
        <p:spPr>
          <a:xfrm>
            <a:off x="517630" y="4617975"/>
            <a:ext cx="5266722" cy="2122281"/>
          </a:xfrm>
          <a:prstGeom prst="rect">
            <a:avLst/>
          </a:prstGeom>
        </p:spPr>
      </p:pic>
      <p:sp>
        <p:nvSpPr>
          <p:cNvPr id="16" name="Oval 15">
            <a:extLst>
              <a:ext uri="{FF2B5EF4-FFF2-40B4-BE49-F238E27FC236}">
                <a16:creationId xmlns:a16="http://schemas.microsoft.com/office/drawing/2014/main" id="{D0F7684F-B570-03D6-C8E5-577E2192B9A4}"/>
              </a:ext>
            </a:extLst>
          </p:cNvPr>
          <p:cNvSpPr>
            <a:spLocks noChangeAspect="1"/>
          </p:cNvSpPr>
          <p:nvPr/>
        </p:nvSpPr>
        <p:spPr>
          <a:xfrm>
            <a:off x="10168389" y="3545357"/>
            <a:ext cx="333045" cy="333045"/>
          </a:xfrm>
          <a:prstGeom prst="ellipse">
            <a:avLst/>
          </a:prstGeom>
          <a:solidFill>
            <a:srgbClr val="E9713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904649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6F9012-308D-4D37-9CF7-43ACE9250F3C}"/>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77FD78E5-32B0-C710-4A84-1378E2F0F713}"/>
              </a:ext>
            </a:extLst>
          </p:cNvPr>
          <p:cNvSpPr txBox="1"/>
          <p:nvPr/>
        </p:nvSpPr>
        <p:spPr>
          <a:xfrm>
            <a:off x="3336330" y="2779243"/>
            <a:ext cx="3963202" cy="1669368"/>
          </a:xfrm>
          <a:prstGeom prst="rect">
            <a:avLst/>
          </a:prstGeom>
          <a:noFill/>
        </p:spPr>
        <p:txBody>
          <a:bodyPr wrap="square">
            <a:spAutoFit/>
          </a:bodyPr>
          <a:lstStyle/>
          <a:p>
            <a:pPr algn="just">
              <a:lnSpc>
                <a:spcPct val="115000"/>
              </a:lnSpc>
              <a:spcAft>
                <a:spcPts val="800"/>
              </a:spcAft>
              <a:buNone/>
            </a:pPr>
            <a:r>
              <a:rPr lang="it-IT" sz="1800" b="1" i="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“nessun sistema può compiere una trasformazione il cui unico risultato sia quello di convertire in lavoro meccanico il calore prelevato da un serbatoio termico.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6146" name="Picture 2">
            <a:extLst>
              <a:ext uri="{FF2B5EF4-FFF2-40B4-BE49-F238E27FC236}">
                <a16:creationId xmlns:a16="http://schemas.microsoft.com/office/drawing/2014/main" id="{8F9BA282-324A-295D-3AEF-A2D645FACC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769" y="1916415"/>
            <a:ext cx="2234820" cy="312339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8CEACCD1-BA66-0D00-8C99-1A526E7C5EAA}"/>
              </a:ext>
            </a:extLst>
          </p:cNvPr>
          <p:cNvSpPr/>
          <p:nvPr/>
        </p:nvSpPr>
        <p:spPr>
          <a:xfrm>
            <a:off x="8377187" y="1241480"/>
            <a:ext cx="2810934" cy="55880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SORGENTE CALDA (T2)</a:t>
            </a:r>
            <a:endParaRPr lang="en-US" dirty="0"/>
          </a:p>
        </p:txBody>
      </p:sp>
      <p:sp>
        <p:nvSpPr>
          <p:cNvPr id="10" name="Rectangle 9">
            <a:extLst>
              <a:ext uri="{FF2B5EF4-FFF2-40B4-BE49-F238E27FC236}">
                <a16:creationId xmlns:a16="http://schemas.microsoft.com/office/drawing/2014/main" id="{8824EBD7-86EE-F814-A61E-699D9E7DC524}"/>
              </a:ext>
            </a:extLst>
          </p:cNvPr>
          <p:cNvSpPr/>
          <p:nvPr/>
        </p:nvSpPr>
        <p:spPr>
          <a:xfrm>
            <a:off x="8377187" y="4424947"/>
            <a:ext cx="2810934" cy="558800"/>
          </a:xfrm>
          <a:prstGeom prst="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SORGENTE FREDDA (T1)</a:t>
            </a:r>
            <a:endParaRPr lang="en-US" dirty="0"/>
          </a:p>
        </p:txBody>
      </p:sp>
      <p:sp>
        <p:nvSpPr>
          <p:cNvPr id="11" name="Oval 10">
            <a:extLst>
              <a:ext uri="{FF2B5EF4-FFF2-40B4-BE49-F238E27FC236}">
                <a16:creationId xmlns:a16="http://schemas.microsoft.com/office/drawing/2014/main" id="{F46DD62B-3CCD-077D-F0DC-211B344A102A}"/>
              </a:ext>
            </a:extLst>
          </p:cNvPr>
          <p:cNvSpPr>
            <a:spLocks noChangeAspect="1"/>
          </p:cNvSpPr>
          <p:nvPr/>
        </p:nvSpPr>
        <p:spPr>
          <a:xfrm>
            <a:off x="9349764" y="2697202"/>
            <a:ext cx="830823" cy="830823"/>
          </a:xfrm>
          <a:prstGeom prst="ellipse">
            <a:avLst/>
          </a:prstGeom>
          <a:solidFill>
            <a:schemeClr val="bg2">
              <a:lumMod val="9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3A7BA69A-821E-ECBF-0C4B-0E4E0AC524E3}"/>
              </a:ext>
            </a:extLst>
          </p:cNvPr>
          <p:cNvSpPr txBox="1"/>
          <p:nvPr/>
        </p:nvSpPr>
        <p:spPr>
          <a:xfrm>
            <a:off x="9485775" y="2927947"/>
            <a:ext cx="558800" cy="369332"/>
          </a:xfrm>
          <a:prstGeom prst="rect">
            <a:avLst/>
          </a:prstGeom>
          <a:noFill/>
        </p:spPr>
        <p:txBody>
          <a:bodyPr wrap="square" rtlCol="0">
            <a:spAutoFit/>
          </a:bodyPr>
          <a:lstStyle/>
          <a:p>
            <a:pPr algn="ctr"/>
            <a:r>
              <a:rPr lang="it-IT" dirty="0"/>
              <a:t>M</a:t>
            </a:r>
            <a:endParaRPr lang="en-US" dirty="0"/>
          </a:p>
        </p:txBody>
      </p:sp>
      <p:sp>
        <p:nvSpPr>
          <p:cNvPr id="13" name="Arrow: Down 12">
            <a:extLst>
              <a:ext uri="{FF2B5EF4-FFF2-40B4-BE49-F238E27FC236}">
                <a16:creationId xmlns:a16="http://schemas.microsoft.com/office/drawing/2014/main" id="{AE07196C-1961-0803-CD1C-E2CB501FF7EB}"/>
              </a:ext>
            </a:extLst>
          </p:cNvPr>
          <p:cNvSpPr/>
          <p:nvPr/>
        </p:nvSpPr>
        <p:spPr>
          <a:xfrm>
            <a:off x="9589917" y="1972062"/>
            <a:ext cx="350515" cy="601903"/>
          </a:xfrm>
          <a:prstGeom prst="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Down 13">
            <a:extLst>
              <a:ext uri="{FF2B5EF4-FFF2-40B4-BE49-F238E27FC236}">
                <a16:creationId xmlns:a16="http://schemas.microsoft.com/office/drawing/2014/main" id="{16522C06-5126-35C4-5846-0572DB06DEE1}"/>
              </a:ext>
            </a:extLst>
          </p:cNvPr>
          <p:cNvSpPr/>
          <p:nvPr/>
        </p:nvSpPr>
        <p:spPr>
          <a:xfrm>
            <a:off x="9589916" y="3651262"/>
            <a:ext cx="350515" cy="601903"/>
          </a:xfrm>
          <a:prstGeom prst="down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Down 14">
            <a:extLst>
              <a:ext uri="{FF2B5EF4-FFF2-40B4-BE49-F238E27FC236}">
                <a16:creationId xmlns:a16="http://schemas.microsoft.com/office/drawing/2014/main" id="{2F744E40-34EC-84F2-62F0-97A01995EFC0}"/>
              </a:ext>
            </a:extLst>
          </p:cNvPr>
          <p:cNvSpPr/>
          <p:nvPr/>
        </p:nvSpPr>
        <p:spPr>
          <a:xfrm rot="16200000">
            <a:off x="10797235" y="2447309"/>
            <a:ext cx="350515" cy="1311789"/>
          </a:xfrm>
          <a:prstGeom prst="downArrow">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90AF3FB9-A67F-48FD-C7C2-8BB6BF54E602}"/>
                  </a:ext>
                </a:extLst>
              </p:cNvPr>
              <p:cNvSpPr txBox="1"/>
              <p:nvPr/>
            </p:nvSpPr>
            <p:spPr>
              <a:xfrm>
                <a:off x="9032604" y="2081586"/>
                <a:ext cx="420051"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𝐶</m:t>
                          </m:r>
                        </m:sub>
                      </m:sSub>
                    </m:oMath>
                  </m:oMathPara>
                </a14:m>
                <a:endParaRPr lang="en-US" sz="2400" dirty="0"/>
              </a:p>
            </p:txBody>
          </p:sp>
        </mc:Choice>
        <mc:Fallback xmlns="">
          <p:sp>
            <p:nvSpPr>
              <p:cNvPr id="16" name="TextBox 15">
                <a:extLst>
                  <a:ext uri="{FF2B5EF4-FFF2-40B4-BE49-F238E27FC236}">
                    <a16:creationId xmlns:a16="http://schemas.microsoft.com/office/drawing/2014/main" id="{90AF3FB9-A67F-48FD-C7C2-8BB6BF54E602}"/>
                  </a:ext>
                </a:extLst>
              </p:cNvPr>
              <p:cNvSpPr txBox="1">
                <a:spLocks noRot="1" noChangeAspect="1" noMove="1" noResize="1" noEditPoints="1" noAdjustHandles="1" noChangeArrowheads="1" noChangeShapeType="1" noTextEdit="1"/>
              </p:cNvSpPr>
              <p:nvPr/>
            </p:nvSpPr>
            <p:spPr>
              <a:xfrm>
                <a:off x="9032604" y="2081586"/>
                <a:ext cx="420051" cy="369332"/>
              </a:xfrm>
              <a:prstGeom prst="rect">
                <a:avLst/>
              </a:prstGeom>
              <a:blipFill>
                <a:blip r:embed="rId4"/>
                <a:stretch>
                  <a:fillRect l="-24638" r="-2899" b="-2623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851A7FA2-D385-86D1-E476-F1141D9BDACE}"/>
                  </a:ext>
                </a:extLst>
              </p:cNvPr>
              <p:cNvSpPr txBox="1"/>
              <p:nvPr/>
            </p:nvSpPr>
            <p:spPr>
              <a:xfrm>
                <a:off x="9087405" y="3651262"/>
                <a:ext cx="42268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𝐹</m:t>
                          </m:r>
                        </m:sub>
                      </m:sSub>
                    </m:oMath>
                  </m:oMathPara>
                </a14:m>
                <a:endParaRPr lang="en-US" sz="2400" dirty="0"/>
              </a:p>
            </p:txBody>
          </p:sp>
        </mc:Choice>
        <mc:Fallback xmlns="">
          <p:sp>
            <p:nvSpPr>
              <p:cNvPr id="17" name="TextBox 16">
                <a:extLst>
                  <a:ext uri="{FF2B5EF4-FFF2-40B4-BE49-F238E27FC236}">
                    <a16:creationId xmlns:a16="http://schemas.microsoft.com/office/drawing/2014/main" id="{851A7FA2-D385-86D1-E476-F1141D9BDACE}"/>
                  </a:ext>
                </a:extLst>
              </p:cNvPr>
              <p:cNvSpPr txBox="1">
                <a:spLocks noRot="1" noChangeAspect="1" noMove="1" noResize="1" noEditPoints="1" noAdjustHandles="1" noChangeArrowheads="1" noChangeShapeType="1" noTextEdit="1"/>
              </p:cNvSpPr>
              <p:nvPr/>
            </p:nvSpPr>
            <p:spPr>
              <a:xfrm>
                <a:off x="9087405" y="3651262"/>
                <a:ext cx="422680" cy="369332"/>
              </a:xfrm>
              <a:prstGeom prst="rect">
                <a:avLst/>
              </a:prstGeom>
              <a:blipFill>
                <a:blip r:embed="rId5"/>
                <a:stretch>
                  <a:fillRect l="-24638" r="-4348" b="-2623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909A3BC8-0AEF-A436-3F00-CBF5A9BFA0A8}"/>
                  </a:ext>
                </a:extLst>
              </p:cNvPr>
              <p:cNvSpPr txBox="1"/>
              <p:nvPr/>
            </p:nvSpPr>
            <p:spPr>
              <a:xfrm>
                <a:off x="11696648" y="2927945"/>
                <a:ext cx="232307"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it-IT" sz="2400" i="1" smtClean="0">
                          <a:latin typeface="Cambria Math" panose="02040503050406030204" pitchFamily="18" charset="0"/>
                        </a:rPr>
                        <m:t>𝐿</m:t>
                      </m:r>
                    </m:oMath>
                  </m:oMathPara>
                </a14:m>
                <a:endParaRPr lang="en-US" sz="2400" dirty="0"/>
              </a:p>
            </p:txBody>
          </p:sp>
        </mc:Choice>
        <mc:Fallback xmlns="">
          <p:sp>
            <p:nvSpPr>
              <p:cNvPr id="18" name="TextBox 17">
                <a:extLst>
                  <a:ext uri="{FF2B5EF4-FFF2-40B4-BE49-F238E27FC236}">
                    <a16:creationId xmlns:a16="http://schemas.microsoft.com/office/drawing/2014/main" id="{909A3BC8-0AEF-A436-3F00-CBF5A9BFA0A8}"/>
                  </a:ext>
                </a:extLst>
              </p:cNvPr>
              <p:cNvSpPr txBox="1">
                <a:spLocks noRot="1" noChangeAspect="1" noMove="1" noResize="1" noEditPoints="1" noAdjustHandles="1" noChangeArrowheads="1" noChangeShapeType="1" noTextEdit="1"/>
              </p:cNvSpPr>
              <p:nvPr/>
            </p:nvSpPr>
            <p:spPr>
              <a:xfrm>
                <a:off x="11696648" y="2927945"/>
                <a:ext cx="232307" cy="369332"/>
              </a:xfrm>
              <a:prstGeom prst="rect">
                <a:avLst/>
              </a:prstGeom>
              <a:blipFill>
                <a:blip r:embed="rId6"/>
                <a:stretch>
                  <a:fillRect l="-34211" r="-28947" b="-4918"/>
                </a:stretch>
              </a:blipFill>
            </p:spPr>
            <p:txBody>
              <a:bodyPr/>
              <a:lstStyle/>
              <a:p>
                <a:r>
                  <a:rPr lang="en-US">
                    <a:noFill/>
                  </a:rPr>
                  <a:t> </a:t>
                </a:r>
              </a:p>
            </p:txBody>
          </p:sp>
        </mc:Fallback>
      </mc:AlternateContent>
      <p:sp>
        <p:nvSpPr>
          <p:cNvPr id="7" name="Title 1">
            <a:extLst>
              <a:ext uri="{FF2B5EF4-FFF2-40B4-BE49-F238E27FC236}">
                <a16:creationId xmlns:a16="http://schemas.microsoft.com/office/drawing/2014/main" id="{EAC5F621-9C0F-D4F0-E9BA-22D3033D23F5}"/>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Secondo principio</a:t>
            </a:r>
            <a:endParaRPr lang="en-US" b="1" dirty="0"/>
          </a:p>
        </p:txBody>
      </p:sp>
      <p:sp>
        <p:nvSpPr>
          <p:cNvPr id="2" name="TextBox 1">
            <a:extLst>
              <a:ext uri="{FF2B5EF4-FFF2-40B4-BE49-F238E27FC236}">
                <a16:creationId xmlns:a16="http://schemas.microsoft.com/office/drawing/2014/main" id="{C9140AE9-88E6-FBB8-28B4-ED09C3F878BA}"/>
              </a:ext>
            </a:extLst>
          </p:cNvPr>
          <p:cNvSpPr txBox="1"/>
          <p:nvPr/>
        </p:nvSpPr>
        <p:spPr>
          <a:xfrm>
            <a:off x="609769" y="5039813"/>
            <a:ext cx="2234820" cy="369332"/>
          </a:xfrm>
          <a:prstGeom prst="rect">
            <a:avLst/>
          </a:prstGeom>
          <a:noFill/>
        </p:spPr>
        <p:txBody>
          <a:bodyPr wrap="square" rtlCol="0">
            <a:spAutoFit/>
          </a:bodyPr>
          <a:lstStyle/>
          <a:p>
            <a:r>
              <a:rPr lang="it-IT" i="1" dirty="0"/>
              <a:t>Lord Kelvin</a:t>
            </a:r>
            <a:endParaRPr lang="en-US" i="1" dirty="0"/>
          </a:p>
        </p:txBody>
      </p:sp>
    </p:spTree>
    <p:extLst>
      <p:ext uri="{BB962C8B-B14F-4D97-AF65-F5344CB8AC3E}">
        <p14:creationId xmlns:p14="http://schemas.microsoft.com/office/powerpoint/2010/main" val="36563424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FD124D-F045-5A31-CEF5-F7397548F94F}"/>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A57CFCD-A448-6E5C-86C8-949156A16722}"/>
              </a:ext>
            </a:extLst>
          </p:cNvPr>
          <p:cNvSpPr txBox="1"/>
          <p:nvPr/>
        </p:nvSpPr>
        <p:spPr>
          <a:xfrm>
            <a:off x="3336330" y="2443777"/>
            <a:ext cx="3963202" cy="1477328"/>
          </a:xfrm>
          <a:prstGeom prst="rect">
            <a:avLst/>
          </a:prstGeom>
          <a:noFill/>
        </p:spPr>
        <p:txBody>
          <a:bodyPr wrap="square">
            <a:spAutoFit/>
          </a:bodyPr>
          <a:lstStyle/>
          <a:p>
            <a:r>
              <a:rPr lang="it-IT" b="1" i="1"/>
              <a:t>“è impossibile realizzare una trasformazione il cui unico risultato sia il passaggio di calore da un corpo a temperatura minore a un altro a temperatura maggiore.”</a:t>
            </a:r>
            <a:endParaRPr lang="en-US"/>
          </a:p>
        </p:txBody>
      </p:sp>
      <p:sp>
        <p:nvSpPr>
          <p:cNvPr id="6" name="Rectangle 5">
            <a:extLst>
              <a:ext uri="{FF2B5EF4-FFF2-40B4-BE49-F238E27FC236}">
                <a16:creationId xmlns:a16="http://schemas.microsoft.com/office/drawing/2014/main" id="{AA2FA1FE-F3EB-D780-6704-95839EA729F2}"/>
              </a:ext>
            </a:extLst>
          </p:cNvPr>
          <p:cNvSpPr/>
          <p:nvPr/>
        </p:nvSpPr>
        <p:spPr>
          <a:xfrm>
            <a:off x="8377187" y="1241480"/>
            <a:ext cx="2810934" cy="55880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SORGENTE CALDA (T2)</a:t>
            </a:r>
            <a:endParaRPr lang="en-US" dirty="0"/>
          </a:p>
        </p:txBody>
      </p:sp>
      <p:sp>
        <p:nvSpPr>
          <p:cNvPr id="10" name="Rectangle 9">
            <a:extLst>
              <a:ext uri="{FF2B5EF4-FFF2-40B4-BE49-F238E27FC236}">
                <a16:creationId xmlns:a16="http://schemas.microsoft.com/office/drawing/2014/main" id="{28DD7824-777E-F287-89E7-36D851F2F8C4}"/>
              </a:ext>
            </a:extLst>
          </p:cNvPr>
          <p:cNvSpPr/>
          <p:nvPr/>
        </p:nvSpPr>
        <p:spPr>
          <a:xfrm>
            <a:off x="8377187" y="4424947"/>
            <a:ext cx="2810934" cy="558800"/>
          </a:xfrm>
          <a:prstGeom prst="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SORGENTE FREDDA (T1)</a:t>
            </a:r>
            <a:endParaRPr lang="en-US" dirty="0"/>
          </a:p>
        </p:txBody>
      </p:sp>
      <p:sp>
        <p:nvSpPr>
          <p:cNvPr id="11" name="Oval 10">
            <a:extLst>
              <a:ext uri="{FF2B5EF4-FFF2-40B4-BE49-F238E27FC236}">
                <a16:creationId xmlns:a16="http://schemas.microsoft.com/office/drawing/2014/main" id="{86CE0FFF-3A33-D8FA-7B27-BE3F5BE59354}"/>
              </a:ext>
            </a:extLst>
          </p:cNvPr>
          <p:cNvSpPr>
            <a:spLocks noChangeAspect="1"/>
          </p:cNvSpPr>
          <p:nvPr/>
        </p:nvSpPr>
        <p:spPr>
          <a:xfrm>
            <a:off x="9349764" y="2697202"/>
            <a:ext cx="830823" cy="830823"/>
          </a:xfrm>
          <a:prstGeom prst="ellipse">
            <a:avLst/>
          </a:prstGeom>
          <a:solidFill>
            <a:schemeClr val="bg2">
              <a:lumMod val="9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18585D7C-82AE-C0AE-CB86-DEED2951FFE9}"/>
              </a:ext>
            </a:extLst>
          </p:cNvPr>
          <p:cNvSpPr txBox="1"/>
          <p:nvPr/>
        </p:nvSpPr>
        <p:spPr>
          <a:xfrm>
            <a:off x="9485775" y="2927947"/>
            <a:ext cx="558800" cy="369332"/>
          </a:xfrm>
          <a:prstGeom prst="rect">
            <a:avLst/>
          </a:prstGeom>
          <a:noFill/>
        </p:spPr>
        <p:txBody>
          <a:bodyPr wrap="square" rtlCol="0">
            <a:spAutoFit/>
          </a:bodyPr>
          <a:lstStyle/>
          <a:p>
            <a:pPr algn="ctr"/>
            <a:r>
              <a:rPr lang="it-IT" dirty="0"/>
              <a:t>M</a:t>
            </a:r>
            <a:endParaRPr lang="en-US" dirty="0"/>
          </a:p>
        </p:txBody>
      </p:sp>
      <p:sp>
        <p:nvSpPr>
          <p:cNvPr id="13" name="Arrow: Down 12">
            <a:extLst>
              <a:ext uri="{FF2B5EF4-FFF2-40B4-BE49-F238E27FC236}">
                <a16:creationId xmlns:a16="http://schemas.microsoft.com/office/drawing/2014/main" id="{732BA8FB-3833-BA75-7A65-EC57A5BE6A08}"/>
              </a:ext>
            </a:extLst>
          </p:cNvPr>
          <p:cNvSpPr/>
          <p:nvPr/>
        </p:nvSpPr>
        <p:spPr>
          <a:xfrm rot="10800000">
            <a:off x="9589917" y="1972062"/>
            <a:ext cx="350515" cy="601903"/>
          </a:xfrm>
          <a:prstGeom prst="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Down 13">
            <a:extLst>
              <a:ext uri="{FF2B5EF4-FFF2-40B4-BE49-F238E27FC236}">
                <a16:creationId xmlns:a16="http://schemas.microsoft.com/office/drawing/2014/main" id="{2C714670-1DC8-CF94-E3F1-B5D003475E39}"/>
              </a:ext>
            </a:extLst>
          </p:cNvPr>
          <p:cNvSpPr/>
          <p:nvPr/>
        </p:nvSpPr>
        <p:spPr>
          <a:xfrm rot="10800000">
            <a:off x="9589916" y="3651262"/>
            <a:ext cx="350515" cy="601903"/>
          </a:xfrm>
          <a:prstGeom prst="down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Down 14">
            <a:extLst>
              <a:ext uri="{FF2B5EF4-FFF2-40B4-BE49-F238E27FC236}">
                <a16:creationId xmlns:a16="http://schemas.microsoft.com/office/drawing/2014/main" id="{FEA8F035-E313-1045-FD02-18FD8957B6D9}"/>
              </a:ext>
            </a:extLst>
          </p:cNvPr>
          <p:cNvSpPr/>
          <p:nvPr/>
        </p:nvSpPr>
        <p:spPr>
          <a:xfrm rot="5400000">
            <a:off x="10797235" y="2447309"/>
            <a:ext cx="350515" cy="1311789"/>
          </a:xfrm>
          <a:prstGeom prst="downArrow">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128B2FDE-E50C-745F-A783-6C5C68E13DD5}"/>
                  </a:ext>
                </a:extLst>
              </p:cNvPr>
              <p:cNvSpPr txBox="1"/>
              <p:nvPr/>
            </p:nvSpPr>
            <p:spPr>
              <a:xfrm>
                <a:off x="9032604" y="2081586"/>
                <a:ext cx="420051"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𝐶</m:t>
                          </m:r>
                        </m:sub>
                      </m:sSub>
                    </m:oMath>
                  </m:oMathPara>
                </a14:m>
                <a:endParaRPr lang="en-US" sz="2400" dirty="0"/>
              </a:p>
            </p:txBody>
          </p:sp>
        </mc:Choice>
        <mc:Fallback xmlns="">
          <p:sp>
            <p:nvSpPr>
              <p:cNvPr id="16" name="TextBox 15">
                <a:extLst>
                  <a:ext uri="{FF2B5EF4-FFF2-40B4-BE49-F238E27FC236}">
                    <a16:creationId xmlns:a16="http://schemas.microsoft.com/office/drawing/2014/main" id="{128B2FDE-E50C-745F-A783-6C5C68E13DD5}"/>
                  </a:ext>
                </a:extLst>
              </p:cNvPr>
              <p:cNvSpPr txBox="1">
                <a:spLocks noRot="1" noChangeAspect="1" noMove="1" noResize="1" noEditPoints="1" noAdjustHandles="1" noChangeArrowheads="1" noChangeShapeType="1" noTextEdit="1"/>
              </p:cNvSpPr>
              <p:nvPr/>
            </p:nvSpPr>
            <p:spPr>
              <a:xfrm>
                <a:off x="9032604" y="2081586"/>
                <a:ext cx="420051" cy="369332"/>
              </a:xfrm>
              <a:prstGeom prst="rect">
                <a:avLst/>
              </a:prstGeom>
              <a:blipFill>
                <a:blip r:embed="rId3"/>
                <a:stretch>
                  <a:fillRect l="-24638" r="-2899" b="-2623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C1DCB56F-2C3D-ADF9-DF8C-C45C49886CAD}"/>
                  </a:ext>
                </a:extLst>
              </p:cNvPr>
              <p:cNvSpPr txBox="1"/>
              <p:nvPr/>
            </p:nvSpPr>
            <p:spPr>
              <a:xfrm>
                <a:off x="9087405" y="3651262"/>
                <a:ext cx="42268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𝐹</m:t>
                          </m:r>
                        </m:sub>
                      </m:sSub>
                    </m:oMath>
                  </m:oMathPara>
                </a14:m>
                <a:endParaRPr lang="en-US" sz="2400" dirty="0"/>
              </a:p>
            </p:txBody>
          </p:sp>
        </mc:Choice>
        <mc:Fallback xmlns="">
          <p:sp>
            <p:nvSpPr>
              <p:cNvPr id="17" name="TextBox 16">
                <a:extLst>
                  <a:ext uri="{FF2B5EF4-FFF2-40B4-BE49-F238E27FC236}">
                    <a16:creationId xmlns:a16="http://schemas.microsoft.com/office/drawing/2014/main" id="{C1DCB56F-2C3D-ADF9-DF8C-C45C49886CAD}"/>
                  </a:ext>
                </a:extLst>
              </p:cNvPr>
              <p:cNvSpPr txBox="1">
                <a:spLocks noRot="1" noChangeAspect="1" noMove="1" noResize="1" noEditPoints="1" noAdjustHandles="1" noChangeArrowheads="1" noChangeShapeType="1" noTextEdit="1"/>
              </p:cNvSpPr>
              <p:nvPr/>
            </p:nvSpPr>
            <p:spPr>
              <a:xfrm>
                <a:off x="9087405" y="3651262"/>
                <a:ext cx="422680" cy="369332"/>
              </a:xfrm>
              <a:prstGeom prst="rect">
                <a:avLst/>
              </a:prstGeom>
              <a:blipFill>
                <a:blip r:embed="rId4"/>
                <a:stretch>
                  <a:fillRect l="-24638" r="-4348" b="-2623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E47CB2C6-5353-3C99-FEE9-33A5B2C441D6}"/>
                  </a:ext>
                </a:extLst>
              </p:cNvPr>
              <p:cNvSpPr txBox="1"/>
              <p:nvPr/>
            </p:nvSpPr>
            <p:spPr>
              <a:xfrm>
                <a:off x="11696648" y="2927945"/>
                <a:ext cx="232307"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it-IT" sz="2400" i="1" smtClean="0">
                          <a:latin typeface="Cambria Math" panose="02040503050406030204" pitchFamily="18" charset="0"/>
                        </a:rPr>
                        <m:t>𝐿</m:t>
                      </m:r>
                    </m:oMath>
                  </m:oMathPara>
                </a14:m>
                <a:endParaRPr lang="en-US" sz="2400" dirty="0"/>
              </a:p>
            </p:txBody>
          </p:sp>
        </mc:Choice>
        <mc:Fallback xmlns="">
          <p:sp>
            <p:nvSpPr>
              <p:cNvPr id="18" name="TextBox 17">
                <a:extLst>
                  <a:ext uri="{FF2B5EF4-FFF2-40B4-BE49-F238E27FC236}">
                    <a16:creationId xmlns:a16="http://schemas.microsoft.com/office/drawing/2014/main" id="{E47CB2C6-5353-3C99-FEE9-33A5B2C441D6}"/>
                  </a:ext>
                </a:extLst>
              </p:cNvPr>
              <p:cNvSpPr txBox="1">
                <a:spLocks noRot="1" noChangeAspect="1" noMove="1" noResize="1" noEditPoints="1" noAdjustHandles="1" noChangeArrowheads="1" noChangeShapeType="1" noTextEdit="1"/>
              </p:cNvSpPr>
              <p:nvPr/>
            </p:nvSpPr>
            <p:spPr>
              <a:xfrm>
                <a:off x="11696648" y="2927945"/>
                <a:ext cx="232307" cy="369332"/>
              </a:xfrm>
              <a:prstGeom prst="rect">
                <a:avLst/>
              </a:prstGeom>
              <a:blipFill>
                <a:blip r:embed="rId5"/>
                <a:stretch>
                  <a:fillRect l="-34211" r="-28947" b="-4918"/>
                </a:stretch>
              </a:blipFill>
            </p:spPr>
            <p:txBody>
              <a:bodyPr/>
              <a:lstStyle/>
              <a:p>
                <a:r>
                  <a:rPr lang="en-US">
                    <a:noFill/>
                  </a:rPr>
                  <a:t> </a:t>
                </a:r>
              </a:p>
            </p:txBody>
          </p:sp>
        </mc:Fallback>
      </mc:AlternateContent>
      <p:pic>
        <p:nvPicPr>
          <p:cNvPr id="8194" name="Picture 2">
            <a:extLst>
              <a:ext uri="{FF2B5EF4-FFF2-40B4-BE49-F238E27FC236}">
                <a16:creationId xmlns:a16="http://schemas.microsoft.com/office/drawing/2014/main" id="{E38F7546-B22C-70F2-99DD-01C389D14AD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3613" y="1772741"/>
            <a:ext cx="2381250" cy="28194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A group of ice cubes&#10;&#10;AI-generated content may be incorrect.">
            <a:extLst>
              <a:ext uri="{FF2B5EF4-FFF2-40B4-BE49-F238E27FC236}">
                <a16:creationId xmlns:a16="http://schemas.microsoft.com/office/drawing/2014/main" id="{FD0EEAAA-3225-5727-47BB-DC1715C3F78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56791" y="4878912"/>
            <a:ext cx="1976193" cy="1594078"/>
          </a:xfrm>
          <a:prstGeom prst="rect">
            <a:avLst/>
          </a:prstGeom>
        </p:spPr>
      </p:pic>
      <p:pic>
        <p:nvPicPr>
          <p:cNvPr id="19" name="Picture 18" descr="A close up of a blue liquid&#10;&#10;AI-generated content may be incorrect.">
            <a:extLst>
              <a:ext uri="{FF2B5EF4-FFF2-40B4-BE49-F238E27FC236}">
                <a16:creationId xmlns:a16="http://schemas.microsoft.com/office/drawing/2014/main" id="{EC4BDC00-647F-BD0E-4AFE-ACCA319C63A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65882" y="4704347"/>
            <a:ext cx="1719013" cy="1528302"/>
          </a:xfrm>
          <a:prstGeom prst="rect">
            <a:avLst/>
          </a:prstGeom>
        </p:spPr>
      </p:pic>
      <p:cxnSp>
        <p:nvCxnSpPr>
          <p:cNvPr id="21" name="Straight Arrow Connector 20">
            <a:extLst>
              <a:ext uri="{FF2B5EF4-FFF2-40B4-BE49-F238E27FC236}">
                <a16:creationId xmlns:a16="http://schemas.microsoft.com/office/drawing/2014/main" id="{13C5E0EE-C65F-6B2E-3640-37D5D15FD4D4}"/>
              </a:ext>
            </a:extLst>
          </p:cNvPr>
          <p:cNvCxnSpPr/>
          <p:nvPr/>
        </p:nvCxnSpPr>
        <p:spPr>
          <a:xfrm>
            <a:off x="4032984" y="5188017"/>
            <a:ext cx="1568919" cy="0"/>
          </a:xfrm>
          <a:prstGeom prst="straightConnector1">
            <a:avLst/>
          </a:prstGeom>
          <a:ln w="38100">
            <a:tailEnd type="triangle"/>
          </a:ln>
        </p:spPr>
        <p:style>
          <a:lnRef idx="1">
            <a:schemeClr val="accent6"/>
          </a:lnRef>
          <a:fillRef idx="0">
            <a:schemeClr val="accent6"/>
          </a:fillRef>
          <a:effectRef idx="0">
            <a:schemeClr val="accent6"/>
          </a:effectRef>
          <a:fontRef idx="minor">
            <a:schemeClr val="tx1"/>
          </a:fontRef>
        </p:style>
      </p:cxnSp>
      <p:cxnSp>
        <p:nvCxnSpPr>
          <p:cNvPr id="22" name="Straight Arrow Connector 21">
            <a:extLst>
              <a:ext uri="{FF2B5EF4-FFF2-40B4-BE49-F238E27FC236}">
                <a16:creationId xmlns:a16="http://schemas.microsoft.com/office/drawing/2014/main" id="{EC6522D7-966A-6989-55B8-14887876CEA2}"/>
              </a:ext>
            </a:extLst>
          </p:cNvPr>
          <p:cNvCxnSpPr>
            <a:cxnSpLocks/>
          </p:cNvCxnSpPr>
          <p:nvPr/>
        </p:nvCxnSpPr>
        <p:spPr>
          <a:xfrm flipH="1">
            <a:off x="4032984" y="5832909"/>
            <a:ext cx="1501542" cy="0"/>
          </a:xfrm>
          <a:prstGeom prst="straightConnector1">
            <a:avLst/>
          </a:prstGeom>
          <a:ln w="38100">
            <a:solidFill>
              <a:srgbClr val="FF0000"/>
            </a:solidFill>
            <a:tailEnd type="triangle"/>
          </a:ln>
        </p:spPr>
        <p:style>
          <a:lnRef idx="1">
            <a:schemeClr val="accent6"/>
          </a:lnRef>
          <a:fillRef idx="0">
            <a:schemeClr val="accent6"/>
          </a:fillRef>
          <a:effectRef idx="0">
            <a:schemeClr val="accent6"/>
          </a:effectRef>
          <a:fontRef idx="minor">
            <a:schemeClr val="tx1"/>
          </a:fontRef>
        </p:style>
      </p:cxnSp>
      <p:sp>
        <p:nvSpPr>
          <p:cNvPr id="3" name="TextBox 2">
            <a:extLst>
              <a:ext uri="{FF2B5EF4-FFF2-40B4-BE49-F238E27FC236}">
                <a16:creationId xmlns:a16="http://schemas.microsoft.com/office/drawing/2014/main" id="{72EF75F1-3171-E65A-3666-61EB496898BE}"/>
              </a:ext>
            </a:extLst>
          </p:cNvPr>
          <p:cNvSpPr txBox="1"/>
          <p:nvPr/>
        </p:nvSpPr>
        <p:spPr>
          <a:xfrm>
            <a:off x="555249" y="4614415"/>
            <a:ext cx="2234820" cy="369332"/>
          </a:xfrm>
          <a:prstGeom prst="rect">
            <a:avLst/>
          </a:prstGeom>
          <a:noFill/>
        </p:spPr>
        <p:txBody>
          <a:bodyPr wrap="square" rtlCol="0">
            <a:spAutoFit/>
          </a:bodyPr>
          <a:lstStyle/>
          <a:p>
            <a:r>
              <a:rPr lang="it-IT" i="1" dirty="0"/>
              <a:t>Rudolf Clausius</a:t>
            </a:r>
            <a:endParaRPr lang="en-US" i="1" dirty="0"/>
          </a:p>
        </p:txBody>
      </p:sp>
      <p:sp>
        <p:nvSpPr>
          <p:cNvPr id="9" name="Title 1">
            <a:extLst>
              <a:ext uri="{FF2B5EF4-FFF2-40B4-BE49-F238E27FC236}">
                <a16:creationId xmlns:a16="http://schemas.microsoft.com/office/drawing/2014/main" id="{D4BCFA0F-74AD-1FE2-A40B-2E9080198B23}"/>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Secondo principio</a:t>
            </a:r>
            <a:endParaRPr lang="en-US" b="1" dirty="0"/>
          </a:p>
        </p:txBody>
      </p:sp>
    </p:spTree>
    <p:extLst>
      <p:ext uri="{BB962C8B-B14F-4D97-AF65-F5344CB8AC3E}">
        <p14:creationId xmlns:p14="http://schemas.microsoft.com/office/powerpoint/2010/main" val="20534143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0D8CD1-60F4-B3A3-2C0A-A2A710010639}"/>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D03A9143-58C7-A405-0A03-FB4C3C374EE1}"/>
                  </a:ext>
                </a:extLst>
              </p:cNvPr>
              <p:cNvSpPr txBox="1"/>
              <p:nvPr/>
            </p:nvSpPr>
            <p:spPr>
              <a:xfrm>
                <a:off x="4228421" y="2597438"/>
                <a:ext cx="3512417" cy="2253759"/>
              </a:xfrm>
              <a:prstGeom prst="rect">
                <a:avLst/>
              </a:prstGeom>
              <a:noFill/>
            </p:spPr>
            <p:txBody>
              <a:bodyPr wrap="square">
                <a:spAutoFit/>
              </a:bodyPr>
              <a:lstStyle/>
              <a:p>
                <a:pPr algn="just">
                  <a:lnSpc>
                    <a:spcPct val="115000"/>
                  </a:lnSpc>
                  <a:spcAft>
                    <a:spcPts val="800"/>
                  </a:spcAft>
                  <a:buNone/>
                </a:pPr>
                <a:r>
                  <a:rPr lang="it-IT"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Rendimento macchina termica:</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buNone/>
                </a:pPr>
                <a14:m>
                  <m:oMathPara xmlns:m="http://schemas.openxmlformats.org/officeDocument/2006/math">
                    <m:oMathParaPr>
                      <m:jc m:val="centerGroup"/>
                    </m:oMathParaPr>
                    <m:oMath xmlns:m="http://schemas.openxmlformats.org/officeDocument/2006/math">
                      <m:r>
                        <a:rPr lang="it-IT" sz="1800" b="1"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𝜼</m:t>
                      </m:r>
                      <m:r>
                        <a:rPr lang="it-IT" sz="1800" b="1"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m:t>
                      </m:r>
                      <m:f>
                        <m:fPr>
                          <m:ctrlPr>
                            <a:rPr lang="en-US" sz="1800" b="1"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fPr>
                        <m:num>
                          <m:r>
                            <a:rPr lang="it-IT" sz="1800" b="1"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𝑳</m:t>
                          </m:r>
                        </m:num>
                        <m:den>
                          <m:sSub>
                            <m:sSubPr>
                              <m:ctrlPr>
                                <a:rPr lang="en-US" sz="1800" b="1"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sSubPr>
                            <m:e>
                              <m:r>
                                <a:rPr lang="it-IT" sz="1800" b="1"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𝑸</m:t>
                              </m:r>
                            </m:e>
                            <m:sub>
                              <m:r>
                                <a:rPr lang="it-IT" sz="1800" b="1"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𝑪</m:t>
                              </m:r>
                            </m:sub>
                          </m:sSub>
                        </m:den>
                      </m:f>
                      <m:r>
                        <a:rPr lang="it-IT" sz="1800" b="1"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m:t>
                      </m:r>
                      <m:r>
                        <a:rPr lang="it-IT" sz="1800" b="1"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𝟏</m:t>
                      </m:r>
                      <m:r>
                        <a:rPr lang="it-IT" sz="1800" b="1"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m:t>
                      </m:r>
                      <m:f>
                        <m:fPr>
                          <m:ctrlPr>
                            <a:rPr lang="en-US" sz="1800" b="1"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fPr>
                        <m:num>
                          <m:sSub>
                            <m:sSubPr>
                              <m:ctrlPr>
                                <a:rPr lang="en-US" sz="1800" b="1"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sSubPr>
                            <m:e>
                              <m:r>
                                <a:rPr lang="it-IT" sz="1800" b="1"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𝑸</m:t>
                              </m:r>
                            </m:e>
                            <m:sub>
                              <m:r>
                                <a:rPr lang="it-IT" sz="1800" b="1"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𝑶𝑼𝑻</m:t>
                              </m:r>
                            </m:sub>
                          </m:sSub>
                        </m:num>
                        <m:den>
                          <m:sSub>
                            <m:sSubPr>
                              <m:ctrlPr>
                                <a:rPr lang="en-US" sz="1800" b="1"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sSubPr>
                            <m:e>
                              <m:r>
                                <a:rPr lang="it-IT" sz="1800" b="1"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𝑸</m:t>
                              </m:r>
                            </m:e>
                            <m:sub>
                              <m:r>
                                <a:rPr lang="it-IT" sz="1800" b="1"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𝑰𝑵</m:t>
                              </m:r>
                            </m:sub>
                          </m:sSub>
                        </m:den>
                      </m:f>
                      <m:r>
                        <a:rPr lang="it-IT" sz="1800" b="1"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m:t>
                      </m:r>
                      <m:r>
                        <a:rPr lang="it-IT" sz="1800" b="1"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𝟏</m:t>
                      </m:r>
                      <m:r>
                        <a:rPr lang="it-IT" sz="1800" b="1"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m:t>
                      </m:r>
                      <m:f>
                        <m:fPr>
                          <m:ctrlPr>
                            <a:rPr lang="en-US" sz="1800" b="1"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fPr>
                        <m:num>
                          <m:sSub>
                            <m:sSubPr>
                              <m:ctrlPr>
                                <a:rPr lang="en-US" sz="1800" b="1"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sSubPr>
                            <m:e>
                              <m:r>
                                <a:rPr lang="it-IT" sz="1800" b="1"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𝑸</m:t>
                              </m:r>
                            </m:e>
                            <m:sub>
                              <m:r>
                                <a:rPr lang="it-IT" sz="1800" b="1"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𝑭</m:t>
                              </m:r>
                            </m:sub>
                          </m:sSub>
                        </m:num>
                        <m:den>
                          <m:sSub>
                            <m:sSubPr>
                              <m:ctrlPr>
                                <a:rPr lang="en-US" sz="1800" b="1"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sSubPr>
                            <m:e>
                              <m:r>
                                <a:rPr lang="it-IT" sz="1800" b="1"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𝑸</m:t>
                              </m:r>
                            </m:e>
                            <m:sub>
                              <m:r>
                                <a:rPr lang="it-IT" sz="1800" b="1"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𝑪</m:t>
                              </m:r>
                            </m:sub>
                          </m:sSub>
                        </m:den>
                      </m:f>
                    </m:oMath>
                  </m:oMathPara>
                </a14:m>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buNone/>
                </a:pPr>
                <a:r>
                  <a:rPr lang="it-IT" b="1" kern="100" dirty="0">
                    <a:solidFill>
                      <a:srgbClr val="000000"/>
                    </a:solidFill>
                    <a:latin typeface="Aptos" panose="020B0004020202020204" pitchFamily="34" charset="0"/>
                    <a:ea typeface="Times New Roman" panose="02020603050405020304" pitchFamily="18" charset="0"/>
                    <a:cs typeface="Times New Roman" panose="02020603050405020304" pitchFamily="18" charset="0"/>
                  </a:rPr>
                  <a:t>Rendimento di Carnot</a:t>
                </a:r>
                <a:r>
                  <a:rPr lang="it-I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t>
                </a: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r>
                        <a:rPr lang="it-IT" b="1" i="1" smtClean="0">
                          <a:latin typeface="Cambria Math" panose="02040503050406030204" pitchFamily="18" charset="0"/>
                        </a:rPr>
                        <m:t>𝜼</m:t>
                      </m:r>
                      <m:r>
                        <a:rPr lang="it-IT" b="1" i="1" smtClean="0">
                          <a:latin typeface="Cambria Math" panose="02040503050406030204" pitchFamily="18" charset="0"/>
                        </a:rPr>
                        <m:t>=</m:t>
                      </m:r>
                      <m:r>
                        <a:rPr lang="it-IT" b="1" i="1" smtClean="0">
                          <a:latin typeface="Cambria Math" panose="02040503050406030204" pitchFamily="18" charset="0"/>
                        </a:rPr>
                        <m:t>𝟏</m:t>
                      </m:r>
                      <m:r>
                        <a:rPr lang="it-IT" b="1" i="1" smtClean="0">
                          <a:latin typeface="Cambria Math" panose="02040503050406030204" pitchFamily="18" charset="0"/>
                        </a:rPr>
                        <m:t>−</m:t>
                      </m:r>
                      <m:f>
                        <m:fPr>
                          <m:ctrlPr>
                            <a:rPr lang="en-US" b="1" i="1">
                              <a:latin typeface="Cambria Math" panose="02040503050406030204" pitchFamily="18" charset="0"/>
                            </a:rPr>
                          </m:ctrlPr>
                        </m:fPr>
                        <m:num>
                          <m:sSub>
                            <m:sSubPr>
                              <m:ctrlPr>
                                <a:rPr lang="en-US" b="1" i="1">
                                  <a:latin typeface="Cambria Math" panose="02040503050406030204" pitchFamily="18" charset="0"/>
                                </a:rPr>
                              </m:ctrlPr>
                            </m:sSubPr>
                            <m:e>
                              <m:r>
                                <a:rPr lang="it-IT" b="1" i="1" smtClean="0">
                                  <a:latin typeface="Cambria Math" panose="02040503050406030204" pitchFamily="18" charset="0"/>
                                </a:rPr>
                                <m:t>𝑻</m:t>
                              </m:r>
                            </m:e>
                            <m:sub>
                              <m:r>
                                <a:rPr lang="it-IT" b="1" i="1" smtClean="0">
                                  <a:latin typeface="Cambria Math" panose="02040503050406030204" pitchFamily="18" charset="0"/>
                                </a:rPr>
                                <m:t>𝟏</m:t>
                              </m:r>
                            </m:sub>
                          </m:sSub>
                        </m:num>
                        <m:den>
                          <m:sSub>
                            <m:sSubPr>
                              <m:ctrlPr>
                                <a:rPr lang="en-US" b="1" i="1">
                                  <a:latin typeface="Cambria Math" panose="02040503050406030204" pitchFamily="18" charset="0"/>
                                </a:rPr>
                              </m:ctrlPr>
                            </m:sSubPr>
                            <m:e>
                              <m:r>
                                <a:rPr lang="it-IT" b="1" i="1" smtClean="0">
                                  <a:latin typeface="Cambria Math" panose="02040503050406030204" pitchFamily="18" charset="0"/>
                                </a:rPr>
                                <m:t>𝑻</m:t>
                              </m:r>
                            </m:e>
                            <m:sub>
                              <m:r>
                                <a:rPr lang="it-IT" b="1" i="1" smtClean="0">
                                  <a:latin typeface="Cambria Math" panose="02040503050406030204" pitchFamily="18" charset="0"/>
                                </a:rPr>
                                <m:t>𝟐</m:t>
                              </m:r>
                            </m:sub>
                          </m:sSub>
                        </m:den>
                      </m:f>
                    </m:oMath>
                  </m:oMathPara>
                </a14:m>
                <a:endParaRPr lang="en-US" b="1" dirty="0"/>
              </a:p>
            </p:txBody>
          </p:sp>
        </mc:Choice>
        <mc:Fallback xmlns="">
          <p:sp>
            <p:nvSpPr>
              <p:cNvPr id="4" name="TextBox 3">
                <a:extLst>
                  <a:ext uri="{FF2B5EF4-FFF2-40B4-BE49-F238E27FC236}">
                    <a16:creationId xmlns:a16="http://schemas.microsoft.com/office/drawing/2014/main" id="{D03A9143-58C7-A405-0A03-FB4C3C374EE1}"/>
                  </a:ext>
                </a:extLst>
              </p:cNvPr>
              <p:cNvSpPr txBox="1">
                <a:spLocks noRot="1" noChangeAspect="1" noMove="1" noResize="1" noEditPoints="1" noAdjustHandles="1" noChangeArrowheads="1" noChangeShapeType="1" noTextEdit="1"/>
              </p:cNvSpPr>
              <p:nvPr/>
            </p:nvSpPr>
            <p:spPr>
              <a:xfrm>
                <a:off x="4228421" y="2597438"/>
                <a:ext cx="3512417" cy="2253759"/>
              </a:xfrm>
              <a:prstGeom prst="rect">
                <a:avLst/>
              </a:prstGeom>
              <a:blipFill>
                <a:blip r:embed="rId3"/>
                <a:stretch>
                  <a:fillRect l="-1563" r="-174"/>
                </a:stretch>
              </a:blipFill>
            </p:spPr>
            <p:txBody>
              <a:bodyPr/>
              <a:lstStyle/>
              <a:p>
                <a:r>
                  <a:rPr lang="en-US">
                    <a:noFill/>
                  </a:rPr>
                  <a:t> </a:t>
                </a:r>
              </a:p>
            </p:txBody>
          </p:sp>
        </mc:Fallback>
      </mc:AlternateContent>
      <p:sp>
        <p:nvSpPr>
          <p:cNvPr id="31" name="Rectangle 30">
            <a:extLst>
              <a:ext uri="{FF2B5EF4-FFF2-40B4-BE49-F238E27FC236}">
                <a16:creationId xmlns:a16="http://schemas.microsoft.com/office/drawing/2014/main" id="{09BA00D1-786C-EA79-542D-A89F6914EA0C}"/>
              </a:ext>
            </a:extLst>
          </p:cNvPr>
          <p:cNvSpPr/>
          <p:nvPr/>
        </p:nvSpPr>
        <p:spPr>
          <a:xfrm>
            <a:off x="8377187" y="1241480"/>
            <a:ext cx="2810934" cy="55880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SORGENTE CALDA (T2)</a:t>
            </a:r>
            <a:endParaRPr lang="en-US" dirty="0"/>
          </a:p>
        </p:txBody>
      </p:sp>
      <p:sp>
        <p:nvSpPr>
          <p:cNvPr id="32" name="Rectangle 31">
            <a:extLst>
              <a:ext uri="{FF2B5EF4-FFF2-40B4-BE49-F238E27FC236}">
                <a16:creationId xmlns:a16="http://schemas.microsoft.com/office/drawing/2014/main" id="{30F086B7-6356-4941-76A5-11FFD3A598D7}"/>
              </a:ext>
            </a:extLst>
          </p:cNvPr>
          <p:cNvSpPr/>
          <p:nvPr/>
        </p:nvSpPr>
        <p:spPr>
          <a:xfrm>
            <a:off x="8377187" y="4424947"/>
            <a:ext cx="2810934" cy="558800"/>
          </a:xfrm>
          <a:prstGeom prst="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SORGENTE FREDDA (T1)</a:t>
            </a:r>
            <a:endParaRPr lang="en-US" dirty="0"/>
          </a:p>
        </p:txBody>
      </p:sp>
      <p:sp>
        <p:nvSpPr>
          <p:cNvPr id="33" name="Oval 32">
            <a:extLst>
              <a:ext uri="{FF2B5EF4-FFF2-40B4-BE49-F238E27FC236}">
                <a16:creationId xmlns:a16="http://schemas.microsoft.com/office/drawing/2014/main" id="{1CC3A869-7E1E-F782-5172-383633C39CD6}"/>
              </a:ext>
            </a:extLst>
          </p:cNvPr>
          <p:cNvSpPr>
            <a:spLocks noChangeAspect="1"/>
          </p:cNvSpPr>
          <p:nvPr/>
        </p:nvSpPr>
        <p:spPr>
          <a:xfrm>
            <a:off x="9349764" y="2697202"/>
            <a:ext cx="830823" cy="830823"/>
          </a:xfrm>
          <a:prstGeom prst="ellipse">
            <a:avLst/>
          </a:prstGeom>
          <a:solidFill>
            <a:schemeClr val="bg2">
              <a:lumMod val="9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6F3EF6D0-E7F5-7A47-6A47-78C878762C5D}"/>
              </a:ext>
            </a:extLst>
          </p:cNvPr>
          <p:cNvSpPr txBox="1"/>
          <p:nvPr/>
        </p:nvSpPr>
        <p:spPr>
          <a:xfrm>
            <a:off x="9485775" y="2927947"/>
            <a:ext cx="558800" cy="369332"/>
          </a:xfrm>
          <a:prstGeom prst="rect">
            <a:avLst/>
          </a:prstGeom>
          <a:noFill/>
        </p:spPr>
        <p:txBody>
          <a:bodyPr wrap="square" rtlCol="0">
            <a:spAutoFit/>
          </a:bodyPr>
          <a:lstStyle/>
          <a:p>
            <a:pPr algn="ctr"/>
            <a:r>
              <a:rPr lang="it-IT" dirty="0"/>
              <a:t>M</a:t>
            </a:r>
            <a:endParaRPr lang="en-US" dirty="0"/>
          </a:p>
        </p:txBody>
      </p:sp>
      <p:sp>
        <p:nvSpPr>
          <p:cNvPr id="35" name="Arrow: Down 34">
            <a:extLst>
              <a:ext uri="{FF2B5EF4-FFF2-40B4-BE49-F238E27FC236}">
                <a16:creationId xmlns:a16="http://schemas.microsoft.com/office/drawing/2014/main" id="{15FBAAB5-284E-D8E2-082D-4EDA69FCE6E6}"/>
              </a:ext>
            </a:extLst>
          </p:cNvPr>
          <p:cNvSpPr/>
          <p:nvPr/>
        </p:nvSpPr>
        <p:spPr>
          <a:xfrm>
            <a:off x="9589917" y="1972062"/>
            <a:ext cx="350515" cy="601903"/>
          </a:xfrm>
          <a:prstGeom prst="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Arrow: Down 35">
            <a:extLst>
              <a:ext uri="{FF2B5EF4-FFF2-40B4-BE49-F238E27FC236}">
                <a16:creationId xmlns:a16="http://schemas.microsoft.com/office/drawing/2014/main" id="{C7D5C132-13D9-E3C8-FD26-D4779A081E99}"/>
              </a:ext>
            </a:extLst>
          </p:cNvPr>
          <p:cNvSpPr/>
          <p:nvPr/>
        </p:nvSpPr>
        <p:spPr>
          <a:xfrm>
            <a:off x="9589916" y="3651262"/>
            <a:ext cx="350515" cy="601903"/>
          </a:xfrm>
          <a:prstGeom prst="down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Arrow: Down 36">
            <a:extLst>
              <a:ext uri="{FF2B5EF4-FFF2-40B4-BE49-F238E27FC236}">
                <a16:creationId xmlns:a16="http://schemas.microsoft.com/office/drawing/2014/main" id="{0EE4C192-4FF5-CF2C-9062-553C13B7634C}"/>
              </a:ext>
            </a:extLst>
          </p:cNvPr>
          <p:cNvSpPr/>
          <p:nvPr/>
        </p:nvSpPr>
        <p:spPr>
          <a:xfrm rot="16200000">
            <a:off x="10797235" y="2447309"/>
            <a:ext cx="350515" cy="1311789"/>
          </a:xfrm>
          <a:prstGeom prst="downArrow">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7140317E-7FB1-048F-C326-CEFD8F5FE711}"/>
                  </a:ext>
                </a:extLst>
              </p:cNvPr>
              <p:cNvSpPr txBox="1"/>
              <p:nvPr/>
            </p:nvSpPr>
            <p:spPr>
              <a:xfrm>
                <a:off x="9032604" y="2081586"/>
                <a:ext cx="420051"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𝐶</m:t>
                          </m:r>
                        </m:sub>
                      </m:sSub>
                    </m:oMath>
                  </m:oMathPara>
                </a14:m>
                <a:endParaRPr lang="en-US" sz="2400" dirty="0"/>
              </a:p>
            </p:txBody>
          </p:sp>
        </mc:Choice>
        <mc:Fallback xmlns="">
          <p:sp>
            <p:nvSpPr>
              <p:cNvPr id="38" name="TextBox 37">
                <a:extLst>
                  <a:ext uri="{FF2B5EF4-FFF2-40B4-BE49-F238E27FC236}">
                    <a16:creationId xmlns:a16="http://schemas.microsoft.com/office/drawing/2014/main" id="{7140317E-7FB1-048F-C326-CEFD8F5FE711}"/>
                  </a:ext>
                </a:extLst>
              </p:cNvPr>
              <p:cNvSpPr txBox="1">
                <a:spLocks noRot="1" noChangeAspect="1" noMove="1" noResize="1" noEditPoints="1" noAdjustHandles="1" noChangeArrowheads="1" noChangeShapeType="1" noTextEdit="1"/>
              </p:cNvSpPr>
              <p:nvPr/>
            </p:nvSpPr>
            <p:spPr>
              <a:xfrm>
                <a:off x="9032604" y="2081586"/>
                <a:ext cx="420051" cy="369332"/>
              </a:xfrm>
              <a:prstGeom prst="rect">
                <a:avLst/>
              </a:prstGeom>
              <a:blipFill>
                <a:blip r:embed="rId4"/>
                <a:stretch>
                  <a:fillRect l="-24638" r="-2899" b="-2623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86743921-E3FE-52DE-5C60-F4101530F1EA}"/>
                  </a:ext>
                </a:extLst>
              </p:cNvPr>
              <p:cNvSpPr txBox="1"/>
              <p:nvPr/>
            </p:nvSpPr>
            <p:spPr>
              <a:xfrm>
                <a:off x="9087405" y="3651262"/>
                <a:ext cx="42268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𝐹</m:t>
                          </m:r>
                        </m:sub>
                      </m:sSub>
                    </m:oMath>
                  </m:oMathPara>
                </a14:m>
                <a:endParaRPr lang="en-US" sz="2400" dirty="0"/>
              </a:p>
            </p:txBody>
          </p:sp>
        </mc:Choice>
        <mc:Fallback xmlns="">
          <p:sp>
            <p:nvSpPr>
              <p:cNvPr id="39" name="TextBox 38">
                <a:extLst>
                  <a:ext uri="{FF2B5EF4-FFF2-40B4-BE49-F238E27FC236}">
                    <a16:creationId xmlns:a16="http://schemas.microsoft.com/office/drawing/2014/main" id="{86743921-E3FE-52DE-5C60-F4101530F1EA}"/>
                  </a:ext>
                </a:extLst>
              </p:cNvPr>
              <p:cNvSpPr txBox="1">
                <a:spLocks noRot="1" noChangeAspect="1" noMove="1" noResize="1" noEditPoints="1" noAdjustHandles="1" noChangeArrowheads="1" noChangeShapeType="1" noTextEdit="1"/>
              </p:cNvSpPr>
              <p:nvPr/>
            </p:nvSpPr>
            <p:spPr>
              <a:xfrm>
                <a:off x="9087405" y="3651262"/>
                <a:ext cx="422680" cy="369332"/>
              </a:xfrm>
              <a:prstGeom prst="rect">
                <a:avLst/>
              </a:prstGeom>
              <a:blipFill>
                <a:blip r:embed="rId5"/>
                <a:stretch>
                  <a:fillRect l="-24638" r="-4348" b="-2623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0B4BB001-218A-0EBE-4F31-99CFD2AA61D4}"/>
                  </a:ext>
                </a:extLst>
              </p:cNvPr>
              <p:cNvSpPr txBox="1"/>
              <p:nvPr/>
            </p:nvSpPr>
            <p:spPr>
              <a:xfrm>
                <a:off x="11696648" y="2927945"/>
                <a:ext cx="232307"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it-IT" sz="2400" i="1" smtClean="0">
                          <a:latin typeface="Cambria Math" panose="02040503050406030204" pitchFamily="18" charset="0"/>
                        </a:rPr>
                        <m:t>𝐿</m:t>
                      </m:r>
                    </m:oMath>
                  </m:oMathPara>
                </a14:m>
                <a:endParaRPr lang="en-US" sz="2400" dirty="0"/>
              </a:p>
            </p:txBody>
          </p:sp>
        </mc:Choice>
        <mc:Fallback xmlns="">
          <p:sp>
            <p:nvSpPr>
              <p:cNvPr id="40" name="TextBox 39">
                <a:extLst>
                  <a:ext uri="{FF2B5EF4-FFF2-40B4-BE49-F238E27FC236}">
                    <a16:creationId xmlns:a16="http://schemas.microsoft.com/office/drawing/2014/main" id="{0B4BB001-218A-0EBE-4F31-99CFD2AA61D4}"/>
                  </a:ext>
                </a:extLst>
              </p:cNvPr>
              <p:cNvSpPr txBox="1">
                <a:spLocks noRot="1" noChangeAspect="1" noMove="1" noResize="1" noEditPoints="1" noAdjustHandles="1" noChangeArrowheads="1" noChangeShapeType="1" noTextEdit="1"/>
              </p:cNvSpPr>
              <p:nvPr/>
            </p:nvSpPr>
            <p:spPr>
              <a:xfrm>
                <a:off x="11696648" y="2927945"/>
                <a:ext cx="232307" cy="369332"/>
              </a:xfrm>
              <a:prstGeom prst="rect">
                <a:avLst/>
              </a:prstGeom>
              <a:blipFill>
                <a:blip r:embed="rId6"/>
                <a:stretch>
                  <a:fillRect l="-34211" r="-28947" b="-4918"/>
                </a:stretch>
              </a:blipFill>
            </p:spPr>
            <p:txBody>
              <a:bodyPr/>
              <a:lstStyle/>
              <a:p>
                <a:r>
                  <a:rPr lang="en-US">
                    <a:noFill/>
                  </a:rPr>
                  <a:t> </a:t>
                </a:r>
              </a:p>
            </p:txBody>
          </p:sp>
        </mc:Fallback>
      </mc:AlternateContent>
      <p:pic>
        <p:nvPicPr>
          <p:cNvPr id="9218" name="Picture 2" descr="After Sadi Carnot, teaching energy beyond the thermo-industrial  civilization, a challenge of our time – Teaching, exploring, learning with  students…">
            <a:extLst>
              <a:ext uri="{FF2B5EF4-FFF2-40B4-BE49-F238E27FC236}">
                <a16:creationId xmlns:a16="http://schemas.microsoft.com/office/drawing/2014/main" id="{CADCC00D-074D-5DC7-8D40-176F444EC01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3613" y="2271660"/>
            <a:ext cx="3113515" cy="271208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48F6F5E-EEBE-B496-D33E-79523372253F}"/>
              </a:ext>
            </a:extLst>
          </p:cNvPr>
          <p:cNvSpPr txBox="1"/>
          <p:nvPr/>
        </p:nvSpPr>
        <p:spPr>
          <a:xfrm>
            <a:off x="581552" y="4983747"/>
            <a:ext cx="2234820" cy="369332"/>
          </a:xfrm>
          <a:prstGeom prst="rect">
            <a:avLst/>
          </a:prstGeom>
          <a:noFill/>
        </p:spPr>
        <p:txBody>
          <a:bodyPr wrap="square" rtlCol="0">
            <a:spAutoFit/>
          </a:bodyPr>
          <a:lstStyle/>
          <a:p>
            <a:r>
              <a:rPr lang="it-IT" i="1" dirty="0"/>
              <a:t>Sadi Carnot</a:t>
            </a:r>
            <a:endParaRPr lang="en-US" i="1" dirty="0"/>
          </a:p>
        </p:txBody>
      </p:sp>
      <p:sp>
        <p:nvSpPr>
          <p:cNvPr id="7" name="Title 1">
            <a:extLst>
              <a:ext uri="{FF2B5EF4-FFF2-40B4-BE49-F238E27FC236}">
                <a16:creationId xmlns:a16="http://schemas.microsoft.com/office/drawing/2014/main" id="{E6CC36F2-D8AF-549E-8753-619377DF29CD}"/>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Secondo principio</a:t>
            </a:r>
            <a:endParaRPr lang="en-US" b="1" dirty="0"/>
          </a:p>
        </p:txBody>
      </p:sp>
    </p:spTree>
    <p:extLst>
      <p:ext uri="{BB962C8B-B14F-4D97-AF65-F5344CB8AC3E}">
        <p14:creationId xmlns:p14="http://schemas.microsoft.com/office/powerpoint/2010/main" val="34549984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11B18B-3D18-F8CD-9156-5B30E49CB095}"/>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FC6CDEC5-33C6-8E3A-0B6C-5D85A9F3CAAC}"/>
                  </a:ext>
                </a:extLst>
              </p:cNvPr>
              <p:cNvSpPr txBox="1"/>
              <p:nvPr/>
            </p:nvSpPr>
            <p:spPr>
              <a:xfrm>
                <a:off x="0" y="2957982"/>
                <a:ext cx="12192000" cy="923330"/>
              </a:xfrm>
              <a:prstGeom prst="rect">
                <a:avLst/>
              </a:prstGeom>
            </p:spPr>
            <p:txBody>
              <a:bodyPr vert="horz" lIns="91440" tIns="45720" rIns="91440" bIns="45720" rtlCol="0" anchor="b">
                <a:normAutofit/>
              </a:bodyPr>
              <a:lstStyle>
                <a:defPPr>
                  <a:defRPr lang="en-US"/>
                </a:defPPr>
                <a:lvl1pPr algn="ctr">
                  <a:lnSpc>
                    <a:spcPct val="90000"/>
                  </a:lnSpc>
                  <a:spcBef>
                    <a:spcPct val="0"/>
                  </a:spcBef>
                  <a:buNone/>
                  <a:defRPr sz="6000" i="1">
                    <a:latin typeface="+mj-lt"/>
                    <a:ea typeface="+mj-ea"/>
                    <a:cs typeface="+mj-cs"/>
                  </a:defRPr>
                </a:lvl1pPr>
              </a:lstStyle>
              <a:p>
                <a:pPr/>
                <a14:m>
                  <m:oMathPara xmlns:m="http://schemas.openxmlformats.org/officeDocument/2006/math">
                    <m:oMathParaPr>
                      <m:jc m:val="centerGroup"/>
                    </m:oMathParaPr>
                    <m:oMath xmlns:m="http://schemas.openxmlformats.org/officeDocument/2006/math">
                      <m:r>
                        <a:rPr lang="en-US">
                          <a:latin typeface="Cambria Math" panose="02040503050406030204" pitchFamily="18" charset="0"/>
                        </a:rPr>
                        <m:t>∆</m:t>
                      </m:r>
                      <m:r>
                        <a:rPr lang="en-US">
                          <a:latin typeface="Cambria Math" panose="02040503050406030204" pitchFamily="18" charset="0"/>
                        </a:rPr>
                        <m:t>𝑆</m:t>
                      </m:r>
                      <m:r>
                        <a:rPr lang="en-US">
                          <a:latin typeface="Cambria Math" panose="02040503050406030204" pitchFamily="18" charset="0"/>
                        </a:rPr>
                        <m:t>≥0</m:t>
                      </m:r>
                    </m:oMath>
                  </m:oMathPara>
                </a14:m>
                <a:endParaRPr lang="en-US" dirty="0"/>
              </a:p>
            </p:txBody>
          </p:sp>
        </mc:Choice>
        <mc:Fallback xmlns="">
          <p:sp>
            <p:nvSpPr>
              <p:cNvPr id="5" name="TextBox 4">
                <a:extLst>
                  <a:ext uri="{FF2B5EF4-FFF2-40B4-BE49-F238E27FC236}">
                    <a16:creationId xmlns:a16="http://schemas.microsoft.com/office/drawing/2014/main" id="{FC6CDEC5-33C6-8E3A-0B6C-5D85A9F3CAAC}"/>
                  </a:ext>
                </a:extLst>
              </p:cNvPr>
              <p:cNvSpPr txBox="1">
                <a:spLocks noRot="1" noChangeAspect="1" noMove="1" noResize="1" noEditPoints="1" noAdjustHandles="1" noChangeArrowheads="1" noChangeShapeType="1" noTextEdit="1"/>
              </p:cNvSpPr>
              <p:nvPr/>
            </p:nvSpPr>
            <p:spPr>
              <a:xfrm>
                <a:off x="0" y="2957982"/>
                <a:ext cx="12192000" cy="923330"/>
              </a:xfrm>
              <a:prstGeom prst="rect">
                <a:avLst/>
              </a:prstGeom>
              <a:blipFill>
                <a:blip r:embed="rId3"/>
                <a:stretch>
                  <a:fillRect/>
                </a:stretch>
              </a:blipFill>
            </p:spPr>
            <p:txBody>
              <a:bodyPr/>
              <a:lstStyle/>
              <a:p>
                <a:r>
                  <a:rPr lang="en-US">
                    <a:noFill/>
                  </a:rPr>
                  <a:t> </a:t>
                </a:r>
              </a:p>
            </p:txBody>
          </p:sp>
        </mc:Fallback>
      </mc:AlternateContent>
      <p:pic>
        <p:nvPicPr>
          <p:cNvPr id="10242" name="Picture 2" descr="L'ordine del tempo - Carlo Rovelli">
            <a:extLst>
              <a:ext uri="{FF2B5EF4-FFF2-40B4-BE49-F238E27FC236}">
                <a16:creationId xmlns:a16="http://schemas.microsoft.com/office/drawing/2014/main" id="{099C20E3-D2D6-63EB-0B42-7C39FE7776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37117" y="1260908"/>
            <a:ext cx="2912928" cy="4904071"/>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Cos'è l'entropia e come regola l'universo intero">
            <a:extLst>
              <a:ext uri="{FF2B5EF4-FFF2-40B4-BE49-F238E27FC236}">
                <a16:creationId xmlns:a16="http://schemas.microsoft.com/office/drawing/2014/main" id="{455FFE37-7F4F-8E27-9219-24E0A84A7FE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1217" y="2107644"/>
            <a:ext cx="3587341" cy="264271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AFA7CD32-1B7B-E316-8A26-5356AC08C6E7}"/>
              </a:ext>
            </a:extLst>
          </p:cNvPr>
          <p:cNvSpPr txBox="1"/>
          <p:nvPr/>
        </p:nvSpPr>
        <p:spPr>
          <a:xfrm>
            <a:off x="781217" y="5077214"/>
            <a:ext cx="5310738" cy="261610"/>
          </a:xfrm>
          <a:prstGeom prst="rect">
            <a:avLst/>
          </a:prstGeom>
          <a:noFill/>
        </p:spPr>
        <p:txBody>
          <a:bodyPr wrap="square">
            <a:spAutoFit/>
          </a:bodyPr>
          <a:lstStyle/>
          <a:p>
            <a:r>
              <a:rPr lang="en-US" sz="1050" dirty="0"/>
              <a:t>Fonte imagine: </a:t>
            </a:r>
            <a:r>
              <a:rPr lang="en-US" sz="1050" dirty="0" err="1"/>
              <a:t>GeoPop</a:t>
            </a:r>
            <a:endParaRPr lang="en-US" sz="1050" dirty="0"/>
          </a:p>
        </p:txBody>
      </p:sp>
      <p:sp>
        <p:nvSpPr>
          <p:cNvPr id="6" name="Title 1">
            <a:extLst>
              <a:ext uri="{FF2B5EF4-FFF2-40B4-BE49-F238E27FC236}">
                <a16:creationId xmlns:a16="http://schemas.microsoft.com/office/drawing/2014/main" id="{A4D8F7B3-A492-2F1C-122F-DA29EC3B3B2D}"/>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Secondo principio: l’entropia</a:t>
            </a:r>
            <a:endParaRPr lang="en-US" b="1" dirty="0"/>
          </a:p>
        </p:txBody>
      </p:sp>
    </p:spTree>
    <p:extLst>
      <p:ext uri="{BB962C8B-B14F-4D97-AF65-F5344CB8AC3E}">
        <p14:creationId xmlns:p14="http://schemas.microsoft.com/office/powerpoint/2010/main" val="39276860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98399A3-2794-9F10-AE39-32C22DE8BF9D}"/>
            </a:ext>
          </a:extLst>
        </p:cNvPr>
        <p:cNvGrpSpPr/>
        <p:nvPr/>
      </p:nvGrpSpPr>
      <p:grpSpPr>
        <a:xfrm>
          <a:off x="0" y="0"/>
          <a:ext cx="0" cy="0"/>
          <a:chOff x="0" y="0"/>
          <a:chExt cx="0" cy="0"/>
        </a:xfrm>
      </p:grpSpPr>
      <p:sp>
        <p:nvSpPr>
          <p:cNvPr id="22539" name="Rectangle 22538">
            <a:extLst>
              <a:ext uri="{FF2B5EF4-FFF2-40B4-BE49-F238E27FC236}">
                <a16:creationId xmlns:a16="http://schemas.microsoft.com/office/drawing/2014/main" id="{8A95209C-5275-4E15-8EA7-7F42980ABF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534" name="Picture 6" descr="Power Plant Photos, Download The BEST Free Power Plant Stock Photos &amp; HD  Images">
            <a:extLst>
              <a:ext uri="{FF2B5EF4-FFF2-40B4-BE49-F238E27FC236}">
                <a16:creationId xmlns:a16="http://schemas.microsoft.com/office/drawing/2014/main" id="{C03D2251-4418-7A4F-8BF5-A7C309E4B8A5}"/>
              </a:ext>
            </a:extLst>
          </p:cNvPr>
          <p:cNvPicPr>
            <a:picLocks noChangeAspect="1" noChangeArrowheads="1"/>
          </p:cNvPicPr>
          <p:nvPr/>
        </p:nvPicPr>
        <p:blipFill>
          <a:blip r:embed="rId3">
            <a:alphaModFix amt="50000"/>
            <a:extLst>
              <a:ext uri="{28A0092B-C50C-407E-A947-70E740481C1C}">
                <a14:useLocalDpi xmlns:a14="http://schemas.microsoft.com/office/drawing/2010/main" val="0"/>
              </a:ext>
            </a:extLst>
          </a:blip>
          <a:srcRect t="15709" r="-1" b="-1"/>
          <a:stretch>
            <a:fillRect/>
          </a:stretch>
        </p:blipFill>
        <p:spPr bwMode="auto">
          <a:xfrm>
            <a:off x="20" y="10"/>
            <a:ext cx="12188931" cy="6857990"/>
          </a:xfrm>
          <a:prstGeom prst="rect">
            <a:avLst/>
          </a:prstGeom>
          <a:noFill/>
          <a:extLst>
            <a:ext uri="{909E8E84-426E-40DD-AFC4-6F175D3DCCD1}">
              <a14:hiddenFill xmlns:a14="http://schemas.microsoft.com/office/drawing/2010/main">
                <a:solidFill>
                  <a:srgbClr val="FFFFFF"/>
                </a:solidFill>
              </a14:hiddenFill>
            </a:ext>
          </a:extLst>
        </p:spPr>
      </p:pic>
      <p:sp>
        <p:nvSpPr>
          <p:cNvPr id="18" name="Title 1">
            <a:extLst>
              <a:ext uri="{FF2B5EF4-FFF2-40B4-BE49-F238E27FC236}">
                <a16:creationId xmlns:a16="http://schemas.microsoft.com/office/drawing/2014/main" id="{EB01FCEE-1F3F-16B7-B15C-99923D430006}"/>
              </a:ext>
            </a:extLst>
          </p:cNvPr>
          <p:cNvSpPr txBox="1">
            <a:spLocks/>
          </p:cNvSpPr>
          <p:nvPr/>
        </p:nvSpPr>
        <p:spPr>
          <a:xfrm>
            <a:off x="1527048" y="1124712"/>
            <a:ext cx="9144000" cy="306324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6600" b="1">
                <a:solidFill>
                  <a:schemeClr val="bg1"/>
                </a:solidFill>
              </a:rPr>
              <a:t>I cicli termodinamici</a:t>
            </a:r>
          </a:p>
        </p:txBody>
      </p:sp>
      <p:sp>
        <p:nvSpPr>
          <p:cNvPr id="22541" name="sketchy box">
            <a:extLst>
              <a:ext uri="{FF2B5EF4-FFF2-40B4-BE49-F238E27FC236}">
                <a16:creationId xmlns:a16="http://schemas.microsoft.com/office/drawing/2014/main" id="{4F2ED431-E304-4FF0-9F4E-032783C9D6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38200" y="720953"/>
            <a:ext cx="10515600" cy="5416094"/>
          </a:xfrm>
          <a:custGeom>
            <a:avLst/>
            <a:gdLst>
              <a:gd name="connsiteX0" fmla="*/ 0 w 10515600"/>
              <a:gd name="connsiteY0" fmla="*/ 0 h 5416094"/>
              <a:gd name="connsiteX1" fmla="*/ 552069 w 10515600"/>
              <a:gd name="connsiteY1" fmla="*/ 0 h 5416094"/>
              <a:gd name="connsiteX2" fmla="*/ 893826 w 10515600"/>
              <a:gd name="connsiteY2" fmla="*/ 0 h 5416094"/>
              <a:gd name="connsiteX3" fmla="*/ 1761363 w 10515600"/>
              <a:gd name="connsiteY3" fmla="*/ 0 h 5416094"/>
              <a:gd name="connsiteX4" fmla="*/ 2313432 w 10515600"/>
              <a:gd name="connsiteY4" fmla="*/ 0 h 5416094"/>
              <a:gd name="connsiteX5" fmla="*/ 2865501 w 10515600"/>
              <a:gd name="connsiteY5" fmla="*/ 0 h 5416094"/>
              <a:gd name="connsiteX6" fmla="*/ 3733038 w 10515600"/>
              <a:gd name="connsiteY6" fmla="*/ 0 h 5416094"/>
              <a:gd name="connsiteX7" fmla="*/ 4179951 w 10515600"/>
              <a:gd name="connsiteY7" fmla="*/ 0 h 5416094"/>
              <a:gd name="connsiteX8" fmla="*/ 5047488 w 10515600"/>
              <a:gd name="connsiteY8" fmla="*/ 0 h 5416094"/>
              <a:gd name="connsiteX9" fmla="*/ 5915025 w 10515600"/>
              <a:gd name="connsiteY9" fmla="*/ 0 h 5416094"/>
              <a:gd name="connsiteX10" fmla="*/ 6572250 w 10515600"/>
              <a:gd name="connsiteY10" fmla="*/ 0 h 5416094"/>
              <a:gd name="connsiteX11" fmla="*/ 7439787 w 10515600"/>
              <a:gd name="connsiteY11" fmla="*/ 0 h 5416094"/>
              <a:gd name="connsiteX12" fmla="*/ 7991856 w 10515600"/>
              <a:gd name="connsiteY12" fmla="*/ 0 h 5416094"/>
              <a:gd name="connsiteX13" fmla="*/ 8543925 w 10515600"/>
              <a:gd name="connsiteY13" fmla="*/ 0 h 5416094"/>
              <a:gd name="connsiteX14" fmla="*/ 9306306 w 10515600"/>
              <a:gd name="connsiteY14" fmla="*/ 0 h 5416094"/>
              <a:gd name="connsiteX15" fmla="*/ 9858375 w 10515600"/>
              <a:gd name="connsiteY15" fmla="*/ 0 h 5416094"/>
              <a:gd name="connsiteX16" fmla="*/ 10515600 w 10515600"/>
              <a:gd name="connsiteY16" fmla="*/ 0 h 5416094"/>
              <a:gd name="connsiteX17" fmla="*/ 10515600 w 10515600"/>
              <a:gd name="connsiteY17" fmla="*/ 785334 h 5416094"/>
              <a:gd name="connsiteX18" fmla="*/ 10515600 w 10515600"/>
              <a:gd name="connsiteY18" fmla="*/ 1516506 h 5416094"/>
              <a:gd name="connsiteX19" fmla="*/ 10515600 w 10515600"/>
              <a:gd name="connsiteY19" fmla="*/ 2247679 h 5416094"/>
              <a:gd name="connsiteX20" fmla="*/ 10515600 w 10515600"/>
              <a:gd name="connsiteY20" fmla="*/ 2762208 h 5416094"/>
              <a:gd name="connsiteX21" fmla="*/ 10515600 w 10515600"/>
              <a:gd name="connsiteY21" fmla="*/ 3330898 h 5416094"/>
              <a:gd name="connsiteX22" fmla="*/ 10515600 w 10515600"/>
              <a:gd name="connsiteY22" fmla="*/ 4062071 h 5416094"/>
              <a:gd name="connsiteX23" fmla="*/ 10515600 w 10515600"/>
              <a:gd name="connsiteY23" fmla="*/ 4684921 h 5416094"/>
              <a:gd name="connsiteX24" fmla="*/ 10515600 w 10515600"/>
              <a:gd name="connsiteY24" fmla="*/ 5416094 h 5416094"/>
              <a:gd name="connsiteX25" fmla="*/ 9753219 w 10515600"/>
              <a:gd name="connsiteY25" fmla="*/ 5416094 h 5416094"/>
              <a:gd name="connsiteX26" fmla="*/ 9411462 w 10515600"/>
              <a:gd name="connsiteY26" fmla="*/ 5416094 h 5416094"/>
              <a:gd name="connsiteX27" fmla="*/ 8754237 w 10515600"/>
              <a:gd name="connsiteY27" fmla="*/ 5416094 h 5416094"/>
              <a:gd name="connsiteX28" fmla="*/ 8307324 w 10515600"/>
              <a:gd name="connsiteY28" fmla="*/ 5416094 h 5416094"/>
              <a:gd name="connsiteX29" fmla="*/ 7544943 w 10515600"/>
              <a:gd name="connsiteY29" fmla="*/ 5416094 h 5416094"/>
              <a:gd name="connsiteX30" fmla="*/ 7098030 w 10515600"/>
              <a:gd name="connsiteY30" fmla="*/ 5416094 h 5416094"/>
              <a:gd name="connsiteX31" fmla="*/ 6335649 w 10515600"/>
              <a:gd name="connsiteY31" fmla="*/ 5416094 h 5416094"/>
              <a:gd name="connsiteX32" fmla="*/ 5993892 w 10515600"/>
              <a:gd name="connsiteY32" fmla="*/ 5416094 h 5416094"/>
              <a:gd name="connsiteX33" fmla="*/ 5231511 w 10515600"/>
              <a:gd name="connsiteY33" fmla="*/ 5416094 h 5416094"/>
              <a:gd name="connsiteX34" fmla="*/ 4784598 w 10515600"/>
              <a:gd name="connsiteY34" fmla="*/ 5416094 h 5416094"/>
              <a:gd name="connsiteX35" fmla="*/ 4442841 w 10515600"/>
              <a:gd name="connsiteY35" fmla="*/ 5416094 h 5416094"/>
              <a:gd name="connsiteX36" fmla="*/ 3995928 w 10515600"/>
              <a:gd name="connsiteY36" fmla="*/ 5416094 h 5416094"/>
              <a:gd name="connsiteX37" fmla="*/ 3233547 w 10515600"/>
              <a:gd name="connsiteY37" fmla="*/ 5416094 h 5416094"/>
              <a:gd name="connsiteX38" fmla="*/ 2786634 w 10515600"/>
              <a:gd name="connsiteY38" fmla="*/ 5416094 h 5416094"/>
              <a:gd name="connsiteX39" fmla="*/ 2444877 w 10515600"/>
              <a:gd name="connsiteY39" fmla="*/ 5416094 h 5416094"/>
              <a:gd name="connsiteX40" fmla="*/ 1997964 w 10515600"/>
              <a:gd name="connsiteY40" fmla="*/ 5416094 h 5416094"/>
              <a:gd name="connsiteX41" fmla="*/ 1445895 w 10515600"/>
              <a:gd name="connsiteY41" fmla="*/ 5416094 h 5416094"/>
              <a:gd name="connsiteX42" fmla="*/ 788670 w 10515600"/>
              <a:gd name="connsiteY42" fmla="*/ 5416094 h 5416094"/>
              <a:gd name="connsiteX43" fmla="*/ 0 w 10515600"/>
              <a:gd name="connsiteY43" fmla="*/ 5416094 h 5416094"/>
              <a:gd name="connsiteX44" fmla="*/ 0 w 10515600"/>
              <a:gd name="connsiteY44" fmla="*/ 4630760 h 5416094"/>
              <a:gd name="connsiteX45" fmla="*/ 0 w 10515600"/>
              <a:gd name="connsiteY45" fmla="*/ 3953749 h 5416094"/>
              <a:gd name="connsiteX46" fmla="*/ 0 w 10515600"/>
              <a:gd name="connsiteY46" fmla="*/ 3276737 h 5416094"/>
              <a:gd name="connsiteX47" fmla="*/ 0 w 10515600"/>
              <a:gd name="connsiteY47" fmla="*/ 2599725 h 5416094"/>
              <a:gd name="connsiteX48" fmla="*/ 0 w 10515600"/>
              <a:gd name="connsiteY48" fmla="*/ 1922713 h 5416094"/>
              <a:gd name="connsiteX49" fmla="*/ 0 w 10515600"/>
              <a:gd name="connsiteY49" fmla="*/ 1299863 h 5416094"/>
              <a:gd name="connsiteX50" fmla="*/ 0 w 10515600"/>
              <a:gd name="connsiteY50" fmla="*/ 0 h 5416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515600" h="5416094"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24919" y="196329"/>
                  <a:pt x="10549062" y="488432"/>
                  <a:pt x="10515600" y="785334"/>
                </a:cubicBezTo>
                <a:cubicBezTo>
                  <a:pt x="10482138" y="1082236"/>
                  <a:pt x="10536385" y="1323726"/>
                  <a:pt x="10515600" y="1516506"/>
                </a:cubicBezTo>
                <a:cubicBezTo>
                  <a:pt x="10494815" y="1709286"/>
                  <a:pt x="10546328" y="2097632"/>
                  <a:pt x="10515600" y="2247679"/>
                </a:cubicBezTo>
                <a:cubicBezTo>
                  <a:pt x="10484872" y="2397726"/>
                  <a:pt x="10491771" y="2577292"/>
                  <a:pt x="10515600" y="2762208"/>
                </a:cubicBezTo>
                <a:cubicBezTo>
                  <a:pt x="10539429" y="2947124"/>
                  <a:pt x="10511007" y="3105736"/>
                  <a:pt x="10515600" y="3330898"/>
                </a:cubicBezTo>
                <a:cubicBezTo>
                  <a:pt x="10520194" y="3556060"/>
                  <a:pt x="10497393" y="3882611"/>
                  <a:pt x="10515600" y="4062071"/>
                </a:cubicBezTo>
                <a:cubicBezTo>
                  <a:pt x="10533807" y="4241531"/>
                  <a:pt x="10544791" y="4505155"/>
                  <a:pt x="10515600" y="4684921"/>
                </a:cubicBezTo>
                <a:cubicBezTo>
                  <a:pt x="10486410" y="4864687"/>
                  <a:pt x="10497356" y="5246484"/>
                  <a:pt x="10515600" y="5416094"/>
                </a:cubicBezTo>
                <a:cubicBezTo>
                  <a:pt x="10245623" y="5445692"/>
                  <a:pt x="10029676" y="5415505"/>
                  <a:pt x="9753219" y="5416094"/>
                </a:cubicBezTo>
                <a:cubicBezTo>
                  <a:pt x="9476762" y="5416683"/>
                  <a:pt x="9553148" y="5422760"/>
                  <a:pt x="9411462" y="5416094"/>
                </a:cubicBezTo>
                <a:cubicBezTo>
                  <a:pt x="9269776" y="5409428"/>
                  <a:pt x="8927709" y="5385012"/>
                  <a:pt x="8754237" y="5416094"/>
                </a:cubicBezTo>
                <a:cubicBezTo>
                  <a:pt x="8580766" y="5447176"/>
                  <a:pt x="8413264" y="5410024"/>
                  <a:pt x="8307324" y="5416094"/>
                </a:cubicBezTo>
                <a:cubicBezTo>
                  <a:pt x="8201384" y="5422164"/>
                  <a:pt x="7912690" y="5421686"/>
                  <a:pt x="7544943" y="5416094"/>
                </a:cubicBezTo>
                <a:cubicBezTo>
                  <a:pt x="7177196" y="5410502"/>
                  <a:pt x="7304235" y="5418502"/>
                  <a:pt x="7098030" y="5416094"/>
                </a:cubicBezTo>
                <a:cubicBezTo>
                  <a:pt x="6891825" y="5413686"/>
                  <a:pt x="6541479" y="5434609"/>
                  <a:pt x="6335649" y="5416094"/>
                </a:cubicBezTo>
                <a:cubicBezTo>
                  <a:pt x="6129819" y="5397579"/>
                  <a:pt x="6106541" y="5402791"/>
                  <a:pt x="5993892" y="5416094"/>
                </a:cubicBezTo>
                <a:cubicBezTo>
                  <a:pt x="5881243" y="5429397"/>
                  <a:pt x="5545248" y="5437743"/>
                  <a:pt x="5231511" y="5416094"/>
                </a:cubicBezTo>
                <a:cubicBezTo>
                  <a:pt x="4917774" y="5394445"/>
                  <a:pt x="4963237" y="5426599"/>
                  <a:pt x="4784598" y="5416094"/>
                </a:cubicBezTo>
                <a:cubicBezTo>
                  <a:pt x="4605959" y="5405589"/>
                  <a:pt x="4605904" y="5406658"/>
                  <a:pt x="4442841" y="5416094"/>
                </a:cubicBezTo>
                <a:cubicBezTo>
                  <a:pt x="4279778" y="5425530"/>
                  <a:pt x="4177180" y="5426138"/>
                  <a:pt x="3995928" y="5416094"/>
                </a:cubicBezTo>
                <a:cubicBezTo>
                  <a:pt x="3814676" y="5406050"/>
                  <a:pt x="3516440" y="5429234"/>
                  <a:pt x="3233547" y="5416094"/>
                </a:cubicBezTo>
                <a:cubicBezTo>
                  <a:pt x="2950654" y="5402954"/>
                  <a:pt x="2884354" y="5436103"/>
                  <a:pt x="2786634" y="5416094"/>
                </a:cubicBezTo>
                <a:cubicBezTo>
                  <a:pt x="2688914" y="5396085"/>
                  <a:pt x="2522958" y="5423232"/>
                  <a:pt x="2444877" y="5416094"/>
                </a:cubicBezTo>
                <a:cubicBezTo>
                  <a:pt x="2366796" y="5408956"/>
                  <a:pt x="2104768" y="5395479"/>
                  <a:pt x="1997964" y="5416094"/>
                </a:cubicBezTo>
                <a:cubicBezTo>
                  <a:pt x="1891160" y="5436709"/>
                  <a:pt x="1573016" y="5412376"/>
                  <a:pt x="1445895" y="5416094"/>
                </a:cubicBezTo>
                <a:cubicBezTo>
                  <a:pt x="1318774" y="5419812"/>
                  <a:pt x="986443" y="5400529"/>
                  <a:pt x="788670" y="5416094"/>
                </a:cubicBezTo>
                <a:cubicBezTo>
                  <a:pt x="590897" y="5431659"/>
                  <a:pt x="363709" y="5381266"/>
                  <a:pt x="0" y="5416094"/>
                </a:cubicBezTo>
                <a:cubicBezTo>
                  <a:pt x="-22973" y="5218643"/>
                  <a:pt x="-26699" y="5010779"/>
                  <a:pt x="0" y="4630760"/>
                </a:cubicBezTo>
                <a:cubicBezTo>
                  <a:pt x="26699" y="4250741"/>
                  <a:pt x="-15389" y="4196664"/>
                  <a:pt x="0" y="3953749"/>
                </a:cubicBezTo>
                <a:cubicBezTo>
                  <a:pt x="15389" y="3710834"/>
                  <a:pt x="468" y="3611311"/>
                  <a:pt x="0" y="3276737"/>
                </a:cubicBezTo>
                <a:cubicBezTo>
                  <a:pt x="-468" y="2942163"/>
                  <a:pt x="15360" y="2781998"/>
                  <a:pt x="0" y="2599725"/>
                </a:cubicBezTo>
                <a:cubicBezTo>
                  <a:pt x="-15360" y="2417452"/>
                  <a:pt x="14816" y="2100232"/>
                  <a:pt x="0" y="1922713"/>
                </a:cubicBezTo>
                <a:cubicBezTo>
                  <a:pt x="-14816" y="1745194"/>
                  <a:pt x="-24648" y="1604167"/>
                  <a:pt x="0" y="1299863"/>
                </a:cubicBezTo>
                <a:cubicBezTo>
                  <a:pt x="24648" y="995559"/>
                  <a:pt x="2182" y="279525"/>
                  <a:pt x="0" y="0"/>
                </a:cubicBezTo>
                <a:close/>
              </a:path>
            </a:pathLst>
          </a:custGeom>
          <a:noFill/>
          <a:ln w="47625" cap="rnd">
            <a:solidFill>
              <a:schemeClr val="bg1">
                <a:alpha val="75000"/>
              </a:schemeClr>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43" name="sketchy line">
            <a:extLst>
              <a:ext uri="{FF2B5EF4-FFF2-40B4-BE49-F238E27FC236}">
                <a16:creationId xmlns:a16="http://schemas.microsoft.com/office/drawing/2014/main" id="{4E87FCFB-2CCE-460D-B3DD-557C8BD1B9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4419423"/>
            <a:ext cx="4243589" cy="18288"/>
          </a:xfrm>
          <a:custGeom>
            <a:avLst/>
            <a:gdLst>
              <a:gd name="connsiteX0" fmla="*/ 0 w 4243589"/>
              <a:gd name="connsiteY0" fmla="*/ 0 h 18288"/>
              <a:gd name="connsiteX1" fmla="*/ 563791 w 4243589"/>
              <a:gd name="connsiteY1" fmla="*/ 0 h 18288"/>
              <a:gd name="connsiteX2" fmla="*/ 1042710 w 4243589"/>
              <a:gd name="connsiteY2" fmla="*/ 0 h 18288"/>
              <a:gd name="connsiteX3" fmla="*/ 1564066 w 4243589"/>
              <a:gd name="connsiteY3" fmla="*/ 0 h 18288"/>
              <a:gd name="connsiteX4" fmla="*/ 2212729 w 4243589"/>
              <a:gd name="connsiteY4" fmla="*/ 0 h 18288"/>
              <a:gd name="connsiteX5" fmla="*/ 2776520 w 4243589"/>
              <a:gd name="connsiteY5" fmla="*/ 0 h 18288"/>
              <a:gd name="connsiteX6" fmla="*/ 3297875 w 4243589"/>
              <a:gd name="connsiteY6" fmla="*/ 0 h 18288"/>
              <a:gd name="connsiteX7" fmla="*/ 4243589 w 4243589"/>
              <a:gd name="connsiteY7" fmla="*/ 0 h 18288"/>
              <a:gd name="connsiteX8" fmla="*/ 4243589 w 4243589"/>
              <a:gd name="connsiteY8" fmla="*/ 18288 h 18288"/>
              <a:gd name="connsiteX9" fmla="*/ 3637362 w 4243589"/>
              <a:gd name="connsiteY9" fmla="*/ 18288 h 18288"/>
              <a:gd name="connsiteX10" fmla="*/ 3116007 w 4243589"/>
              <a:gd name="connsiteY10" fmla="*/ 18288 h 18288"/>
              <a:gd name="connsiteX11" fmla="*/ 2424908 w 4243589"/>
              <a:gd name="connsiteY11" fmla="*/ 18288 h 18288"/>
              <a:gd name="connsiteX12" fmla="*/ 1861117 w 4243589"/>
              <a:gd name="connsiteY12" fmla="*/ 18288 h 18288"/>
              <a:gd name="connsiteX13" fmla="*/ 1382198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3987" y="7429"/>
                  <a:pt x="4243569" y="10822"/>
                  <a:pt x="4243589" y="18288"/>
                </a:cubicBezTo>
                <a:cubicBezTo>
                  <a:pt x="4112949" y="-2855"/>
                  <a:pt x="3928037" y="1831"/>
                  <a:pt x="3637362" y="18288"/>
                </a:cubicBezTo>
                <a:cubicBezTo>
                  <a:pt x="3346687" y="34745"/>
                  <a:pt x="3254446" y="26669"/>
                  <a:pt x="3116007" y="18288"/>
                </a:cubicBezTo>
                <a:cubicBezTo>
                  <a:pt x="2977569" y="9907"/>
                  <a:pt x="2620228" y="28873"/>
                  <a:pt x="2424908" y="18288"/>
                </a:cubicBezTo>
                <a:cubicBezTo>
                  <a:pt x="2229588" y="7703"/>
                  <a:pt x="2088287" y="-3854"/>
                  <a:pt x="1861117" y="18288"/>
                </a:cubicBezTo>
                <a:cubicBezTo>
                  <a:pt x="1633947" y="40430"/>
                  <a:pt x="1502447" y="-871"/>
                  <a:pt x="1382198" y="18288"/>
                </a:cubicBezTo>
                <a:cubicBezTo>
                  <a:pt x="1261949" y="37447"/>
                  <a:pt x="1045440" y="28353"/>
                  <a:pt x="733535" y="18288"/>
                </a:cubicBezTo>
                <a:cubicBezTo>
                  <a:pt x="421630" y="8223"/>
                  <a:pt x="341257" y="-18359"/>
                  <a:pt x="0" y="18288"/>
                </a:cubicBezTo>
                <a:cubicBezTo>
                  <a:pt x="-591" y="13205"/>
                  <a:pt x="-663" y="6329"/>
                  <a:pt x="0" y="0"/>
                </a:cubicBezTo>
                <a:close/>
              </a:path>
              <a:path w="4243589" h="18288"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2703" y="5429"/>
                  <a:pt x="4244410" y="14046"/>
                  <a:pt x="4243589" y="18288"/>
                </a:cubicBezTo>
                <a:cubicBezTo>
                  <a:pt x="4130424" y="-1240"/>
                  <a:pt x="3932803" y="42249"/>
                  <a:pt x="3722234" y="18288"/>
                </a:cubicBezTo>
                <a:cubicBezTo>
                  <a:pt x="3511665" y="-5673"/>
                  <a:pt x="3269903" y="45994"/>
                  <a:pt x="3116007" y="18288"/>
                </a:cubicBezTo>
                <a:cubicBezTo>
                  <a:pt x="2962111" y="-9418"/>
                  <a:pt x="2744280" y="23224"/>
                  <a:pt x="2509780" y="18288"/>
                </a:cubicBezTo>
                <a:cubicBezTo>
                  <a:pt x="2275280" y="13352"/>
                  <a:pt x="2066059" y="43664"/>
                  <a:pt x="1945989" y="18288"/>
                </a:cubicBezTo>
                <a:cubicBezTo>
                  <a:pt x="1825919" y="-7088"/>
                  <a:pt x="1407329" y="12616"/>
                  <a:pt x="1254890" y="18288"/>
                </a:cubicBezTo>
                <a:cubicBezTo>
                  <a:pt x="1102451" y="23960"/>
                  <a:pt x="837950" y="31673"/>
                  <a:pt x="563791" y="18288"/>
                </a:cubicBezTo>
                <a:cubicBezTo>
                  <a:pt x="289632" y="4903"/>
                  <a:pt x="132768" y="7105"/>
                  <a:pt x="0" y="18288"/>
                </a:cubicBezTo>
                <a:cubicBezTo>
                  <a:pt x="668" y="13665"/>
                  <a:pt x="578" y="5675"/>
                  <a:pt x="0" y="0"/>
                </a:cubicBezTo>
                <a:close/>
              </a:path>
            </a:pathLst>
          </a:custGeom>
          <a:solidFill>
            <a:srgbClr val="FFFFFF">
              <a:alpha val="75000"/>
            </a:srgbClr>
          </a:solidFill>
          <a:ln w="41275" cap="rnd">
            <a:solidFill>
              <a:schemeClr val="bg1">
                <a:alpha val="75000"/>
              </a:schemeClr>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35360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7A99B0-0B55-2FCD-F0C1-917F54AC213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70D56E52-0EAE-FF2F-CC1D-47CBF5EE7CE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4939" y="976146"/>
            <a:ext cx="6676383" cy="5777528"/>
          </a:xfrm>
          <a:prstGeom prst="rect">
            <a:avLst/>
          </a:prstGeom>
          <a:noFill/>
          <a:ln>
            <a:noFill/>
          </a:ln>
        </p:spPr>
      </p:pic>
      <p:grpSp>
        <p:nvGrpSpPr>
          <p:cNvPr id="17" name="Group 16">
            <a:extLst>
              <a:ext uri="{FF2B5EF4-FFF2-40B4-BE49-F238E27FC236}">
                <a16:creationId xmlns:a16="http://schemas.microsoft.com/office/drawing/2014/main" id="{BEA4EA4E-827D-FBD3-366F-F6A2CE37A553}"/>
              </a:ext>
            </a:extLst>
          </p:cNvPr>
          <p:cNvGrpSpPr/>
          <p:nvPr/>
        </p:nvGrpSpPr>
        <p:grpSpPr>
          <a:xfrm>
            <a:off x="7845777" y="1993776"/>
            <a:ext cx="3551768" cy="3742267"/>
            <a:chOff x="7911966" y="1578365"/>
            <a:chExt cx="3551768" cy="3742267"/>
          </a:xfrm>
        </p:grpSpPr>
        <p:sp>
          <p:nvSpPr>
            <p:cNvPr id="4" name="Rectangle 3">
              <a:extLst>
                <a:ext uri="{FF2B5EF4-FFF2-40B4-BE49-F238E27FC236}">
                  <a16:creationId xmlns:a16="http://schemas.microsoft.com/office/drawing/2014/main" id="{F7F74B4F-4723-18B1-2D21-A616D2863C2B}"/>
                </a:ext>
              </a:extLst>
            </p:cNvPr>
            <p:cNvSpPr/>
            <p:nvPr/>
          </p:nvSpPr>
          <p:spPr>
            <a:xfrm>
              <a:off x="7911966" y="1578365"/>
              <a:ext cx="2810934" cy="55880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SORGENTE CALDA (T2)</a:t>
              </a:r>
              <a:endParaRPr lang="en-US" dirty="0"/>
            </a:p>
          </p:txBody>
        </p:sp>
        <p:sp>
          <p:nvSpPr>
            <p:cNvPr id="5" name="Rectangle 4">
              <a:extLst>
                <a:ext uri="{FF2B5EF4-FFF2-40B4-BE49-F238E27FC236}">
                  <a16:creationId xmlns:a16="http://schemas.microsoft.com/office/drawing/2014/main" id="{AD3BC5F5-AFA3-804A-E793-4292A50013CD}"/>
                </a:ext>
              </a:extLst>
            </p:cNvPr>
            <p:cNvSpPr/>
            <p:nvPr/>
          </p:nvSpPr>
          <p:spPr>
            <a:xfrm>
              <a:off x="7911966" y="4761832"/>
              <a:ext cx="2810934" cy="558800"/>
            </a:xfrm>
            <a:prstGeom prst="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SORGENTE FREDDA (T1)</a:t>
              </a:r>
              <a:endParaRPr lang="en-US" dirty="0"/>
            </a:p>
          </p:txBody>
        </p:sp>
        <p:sp>
          <p:nvSpPr>
            <p:cNvPr id="6" name="Oval 5">
              <a:extLst>
                <a:ext uri="{FF2B5EF4-FFF2-40B4-BE49-F238E27FC236}">
                  <a16:creationId xmlns:a16="http://schemas.microsoft.com/office/drawing/2014/main" id="{5C784515-0855-17C4-9576-6BD2CF565BF2}"/>
                </a:ext>
              </a:extLst>
            </p:cNvPr>
            <p:cNvSpPr>
              <a:spLocks noChangeAspect="1"/>
            </p:cNvSpPr>
            <p:nvPr/>
          </p:nvSpPr>
          <p:spPr>
            <a:xfrm>
              <a:off x="8884543" y="3034087"/>
              <a:ext cx="830823" cy="830823"/>
            </a:xfrm>
            <a:prstGeom prst="ellipse">
              <a:avLst/>
            </a:prstGeom>
            <a:solidFill>
              <a:schemeClr val="bg2">
                <a:lumMod val="9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DE275838-746E-9539-E6E0-8EF75BA05509}"/>
                </a:ext>
              </a:extLst>
            </p:cNvPr>
            <p:cNvSpPr txBox="1"/>
            <p:nvPr/>
          </p:nvSpPr>
          <p:spPr>
            <a:xfrm>
              <a:off x="9020554" y="3264832"/>
              <a:ext cx="558800" cy="369332"/>
            </a:xfrm>
            <a:prstGeom prst="rect">
              <a:avLst/>
            </a:prstGeom>
            <a:noFill/>
          </p:spPr>
          <p:txBody>
            <a:bodyPr wrap="square" rtlCol="0">
              <a:spAutoFit/>
            </a:bodyPr>
            <a:lstStyle/>
            <a:p>
              <a:pPr algn="ctr"/>
              <a:r>
                <a:rPr lang="it-IT" dirty="0"/>
                <a:t>M</a:t>
              </a:r>
              <a:endParaRPr lang="en-US" dirty="0"/>
            </a:p>
          </p:txBody>
        </p:sp>
        <p:sp>
          <p:nvSpPr>
            <p:cNvPr id="8" name="Arrow: Down 7">
              <a:extLst>
                <a:ext uri="{FF2B5EF4-FFF2-40B4-BE49-F238E27FC236}">
                  <a16:creationId xmlns:a16="http://schemas.microsoft.com/office/drawing/2014/main" id="{D2AE217D-A1EE-310F-9469-08B51490C886}"/>
                </a:ext>
              </a:extLst>
            </p:cNvPr>
            <p:cNvSpPr/>
            <p:nvPr/>
          </p:nvSpPr>
          <p:spPr>
            <a:xfrm>
              <a:off x="9124696" y="2308947"/>
              <a:ext cx="350515" cy="601903"/>
            </a:xfrm>
            <a:prstGeom prst="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Down 8">
              <a:extLst>
                <a:ext uri="{FF2B5EF4-FFF2-40B4-BE49-F238E27FC236}">
                  <a16:creationId xmlns:a16="http://schemas.microsoft.com/office/drawing/2014/main" id="{FC62C6D5-ED9D-FB84-5CF0-4FF27514750C}"/>
                </a:ext>
              </a:extLst>
            </p:cNvPr>
            <p:cNvSpPr/>
            <p:nvPr/>
          </p:nvSpPr>
          <p:spPr>
            <a:xfrm>
              <a:off x="9124695" y="3988147"/>
              <a:ext cx="350515" cy="601903"/>
            </a:xfrm>
            <a:prstGeom prst="down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Down 9">
              <a:extLst>
                <a:ext uri="{FF2B5EF4-FFF2-40B4-BE49-F238E27FC236}">
                  <a16:creationId xmlns:a16="http://schemas.microsoft.com/office/drawing/2014/main" id="{0A607C47-C09E-9315-A715-2E16C8C2A580}"/>
                </a:ext>
              </a:extLst>
            </p:cNvPr>
            <p:cNvSpPr/>
            <p:nvPr/>
          </p:nvSpPr>
          <p:spPr>
            <a:xfrm rot="16200000">
              <a:off x="10332014" y="2784194"/>
              <a:ext cx="350515" cy="1311789"/>
            </a:xfrm>
            <a:prstGeom prst="downArrow">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1457081F-598A-5E69-DFAA-88103B73AC9A}"/>
                    </a:ext>
                  </a:extLst>
                </p:cNvPr>
                <p:cNvSpPr txBox="1"/>
                <p:nvPr/>
              </p:nvSpPr>
              <p:spPr>
                <a:xfrm>
                  <a:off x="8567383" y="2418471"/>
                  <a:ext cx="420051"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𝐶</m:t>
                            </m:r>
                          </m:sub>
                        </m:sSub>
                      </m:oMath>
                    </m:oMathPara>
                  </a14:m>
                  <a:endParaRPr lang="en-US" sz="2400" dirty="0"/>
                </a:p>
              </p:txBody>
            </p:sp>
          </mc:Choice>
          <mc:Fallback xmlns="">
            <p:sp>
              <p:nvSpPr>
                <p:cNvPr id="11" name="TextBox 10">
                  <a:extLst>
                    <a:ext uri="{FF2B5EF4-FFF2-40B4-BE49-F238E27FC236}">
                      <a16:creationId xmlns:a16="http://schemas.microsoft.com/office/drawing/2014/main" id="{1457081F-598A-5E69-DFAA-88103B73AC9A}"/>
                    </a:ext>
                  </a:extLst>
                </p:cNvPr>
                <p:cNvSpPr txBox="1">
                  <a:spLocks noRot="1" noChangeAspect="1" noMove="1" noResize="1" noEditPoints="1" noAdjustHandles="1" noChangeArrowheads="1" noChangeShapeType="1" noTextEdit="1"/>
                </p:cNvSpPr>
                <p:nvPr/>
              </p:nvSpPr>
              <p:spPr>
                <a:xfrm>
                  <a:off x="8567383" y="2418471"/>
                  <a:ext cx="420051" cy="369332"/>
                </a:xfrm>
                <a:prstGeom prst="rect">
                  <a:avLst/>
                </a:prstGeom>
                <a:blipFill>
                  <a:blip r:embed="rId4"/>
                  <a:stretch>
                    <a:fillRect l="-25000" r="-4412" b="-2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0340FE93-BA00-6AA6-6838-3C9569813243}"/>
                    </a:ext>
                  </a:extLst>
                </p:cNvPr>
                <p:cNvSpPr txBox="1"/>
                <p:nvPr/>
              </p:nvSpPr>
              <p:spPr>
                <a:xfrm>
                  <a:off x="8622184" y="3988147"/>
                  <a:ext cx="42268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𝐹</m:t>
                            </m:r>
                          </m:sub>
                        </m:sSub>
                      </m:oMath>
                    </m:oMathPara>
                  </a14:m>
                  <a:endParaRPr lang="en-US" sz="2400" dirty="0"/>
                </a:p>
              </p:txBody>
            </p:sp>
          </mc:Choice>
          <mc:Fallback xmlns="">
            <p:sp>
              <p:nvSpPr>
                <p:cNvPr id="12" name="TextBox 11">
                  <a:extLst>
                    <a:ext uri="{FF2B5EF4-FFF2-40B4-BE49-F238E27FC236}">
                      <a16:creationId xmlns:a16="http://schemas.microsoft.com/office/drawing/2014/main" id="{0340FE93-BA00-6AA6-6838-3C9569813243}"/>
                    </a:ext>
                  </a:extLst>
                </p:cNvPr>
                <p:cNvSpPr txBox="1">
                  <a:spLocks noRot="1" noChangeAspect="1" noMove="1" noResize="1" noEditPoints="1" noAdjustHandles="1" noChangeArrowheads="1" noChangeShapeType="1" noTextEdit="1"/>
                </p:cNvSpPr>
                <p:nvPr/>
              </p:nvSpPr>
              <p:spPr>
                <a:xfrm>
                  <a:off x="8622184" y="3988147"/>
                  <a:ext cx="422680" cy="369332"/>
                </a:xfrm>
                <a:prstGeom prst="rect">
                  <a:avLst/>
                </a:prstGeom>
                <a:blipFill>
                  <a:blip r:embed="rId5"/>
                  <a:stretch>
                    <a:fillRect l="-24638" r="-4348" b="-2623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B78EBA76-B8EB-CD3A-C4A7-953CE6F6AFB4}"/>
                    </a:ext>
                  </a:extLst>
                </p:cNvPr>
                <p:cNvSpPr txBox="1"/>
                <p:nvPr/>
              </p:nvSpPr>
              <p:spPr>
                <a:xfrm>
                  <a:off x="11231427" y="3264830"/>
                  <a:ext cx="232307"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it-IT" sz="2400" i="1" smtClean="0">
                            <a:latin typeface="Cambria Math" panose="02040503050406030204" pitchFamily="18" charset="0"/>
                          </a:rPr>
                          <m:t>𝐿</m:t>
                        </m:r>
                      </m:oMath>
                    </m:oMathPara>
                  </a14:m>
                  <a:endParaRPr lang="en-US" sz="2400" dirty="0"/>
                </a:p>
              </p:txBody>
            </p:sp>
          </mc:Choice>
          <mc:Fallback xmlns="">
            <p:sp>
              <p:nvSpPr>
                <p:cNvPr id="13" name="TextBox 12">
                  <a:extLst>
                    <a:ext uri="{FF2B5EF4-FFF2-40B4-BE49-F238E27FC236}">
                      <a16:creationId xmlns:a16="http://schemas.microsoft.com/office/drawing/2014/main" id="{B78EBA76-B8EB-CD3A-C4A7-953CE6F6AFB4}"/>
                    </a:ext>
                  </a:extLst>
                </p:cNvPr>
                <p:cNvSpPr txBox="1">
                  <a:spLocks noRot="1" noChangeAspect="1" noMove="1" noResize="1" noEditPoints="1" noAdjustHandles="1" noChangeArrowheads="1" noChangeShapeType="1" noTextEdit="1"/>
                </p:cNvSpPr>
                <p:nvPr/>
              </p:nvSpPr>
              <p:spPr>
                <a:xfrm>
                  <a:off x="11231427" y="3264830"/>
                  <a:ext cx="232307" cy="369332"/>
                </a:xfrm>
                <a:prstGeom prst="rect">
                  <a:avLst/>
                </a:prstGeom>
                <a:blipFill>
                  <a:blip r:embed="rId6"/>
                  <a:stretch>
                    <a:fillRect l="-34211" r="-28947" b="-5000"/>
                  </a:stretch>
                </a:blipFill>
              </p:spPr>
              <p:txBody>
                <a:bodyPr/>
                <a:lstStyle/>
                <a:p>
                  <a:r>
                    <a:rPr lang="en-US">
                      <a:noFill/>
                    </a:rPr>
                    <a:t> </a:t>
                  </a:r>
                </a:p>
              </p:txBody>
            </p:sp>
          </mc:Fallback>
        </mc:AlternateContent>
      </p:grpSp>
      <p:sp>
        <p:nvSpPr>
          <p:cNvPr id="14" name="Right Brace 13">
            <a:extLst>
              <a:ext uri="{FF2B5EF4-FFF2-40B4-BE49-F238E27FC236}">
                <a16:creationId xmlns:a16="http://schemas.microsoft.com/office/drawing/2014/main" id="{0D2A2C67-C4B4-DF73-027D-32F2D390873B}"/>
              </a:ext>
            </a:extLst>
          </p:cNvPr>
          <p:cNvSpPr/>
          <p:nvPr/>
        </p:nvSpPr>
        <p:spPr>
          <a:xfrm>
            <a:off x="6554912" y="2787803"/>
            <a:ext cx="400692" cy="2164341"/>
          </a:xfrm>
          <a:prstGeom prst="righ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 name="Title 1">
            <a:extLst>
              <a:ext uri="{FF2B5EF4-FFF2-40B4-BE49-F238E27FC236}">
                <a16:creationId xmlns:a16="http://schemas.microsoft.com/office/drawing/2014/main" id="{E61DE3F5-7584-81A2-B1F1-ADF29104295E}"/>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I cicli termodinamici</a:t>
            </a:r>
            <a:endParaRPr lang="en-US" b="1" dirty="0"/>
          </a:p>
        </p:txBody>
      </p:sp>
    </p:spTree>
    <p:extLst>
      <p:ext uri="{BB962C8B-B14F-4D97-AF65-F5344CB8AC3E}">
        <p14:creationId xmlns:p14="http://schemas.microsoft.com/office/powerpoint/2010/main" val="26120103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05B0B940-FCBA-9DB7-13D6-B6B76EACA1A2}"/>
              </a:ext>
            </a:extLst>
          </p:cNvPr>
          <p:cNvGrpSpPr/>
          <p:nvPr/>
        </p:nvGrpSpPr>
        <p:grpSpPr>
          <a:xfrm rot="273757">
            <a:off x="3597413" y="2750890"/>
            <a:ext cx="2937163" cy="1842253"/>
            <a:chOff x="4635499" y="2204448"/>
            <a:chExt cx="2937163" cy="1842253"/>
          </a:xfrm>
        </p:grpSpPr>
        <p:sp>
          <p:nvSpPr>
            <p:cNvPr id="17" name="Freeform: Shape 16">
              <a:extLst>
                <a:ext uri="{FF2B5EF4-FFF2-40B4-BE49-F238E27FC236}">
                  <a16:creationId xmlns:a16="http://schemas.microsoft.com/office/drawing/2014/main" id="{4449A005-13FC-EF7D-08FE-79E87ACF898E}"/>
                </a:ext>
              </a:extLst>
            </p:cNvPr>
            <p:cNvSpPr/>
            <p:nvPr/>
          </p:nvSpPr>
          <p:spPr>
            <a:xfrm rot="20804952">
              <a:off x="4785583" y="2204448"/>
              <a:ext cx="384289" cy="1532116"/>
            </a:xfrm>
            <a:custGeom>
              <a:avLst/>
              <a:gdLst>
                <a:gd name="connsiteX0" fmla="*/ 26755 w 560155"/>
                <a:gd name="connsiteY0" fmla="*/ 0 h 1524000"/>
                <a:gd name="connsiteX1" fmla="*/ 60622 w 560155"/>
                <a:gd name="connsiteY1" fmla="*/ 846667 h 1524000"/>
                <a:gd name="connsiteX2" fmla="*/ 560155 w 560155"/>
                <a:gd name="connsiteY2" fmla="*/ 1524000 h 1524000"/>
              </a:gdLst>
              <a:ahLst/>
              <a:cxnLst>
                <a:cxn ang="0">
                  <a:pos x="connsiteX0" y="connsiteY0"/>
                </a:cxn>
                <a:cxn ang="0">
                  <a:pos x="connsiteX1" y="connsiteY1"/>
                </a:cxn>
                <a:cxn ang="0">
                  <a:pos x="connsiteX2" y="connsiteY2"/>
                </a:cxn>
              </a:cxnLst>
              <a:rect l="l" t="t" r="r" b="b"/>
              <a:pathLst>
                <a:path w="560155" h="1524000">
                  <a:moveTo>
                    <a:pt x="26755" y="0"/>
                  </a:moveTo>
                  <a:cubicBezTo>
                    <a:pt x="-762" y="296333"/>
                    <a:pt x="-28278" y="592667"/>
                    <a:pt x="60622" y="846667"/>
                  </a:cubicBezTo>
                  <a:cubicBezTo>
                    <a:pt x="149522" y="1100667"/>
                    <a:pt x="354838" y="1312333"/>
                    <a:pt x="560155" y="1524000"/>
                  </a:cubicBezTo>
                </a:path>
              </a:pathLst>
            </a:custGeom>
            <a:noFill/>
            <a:ln>
              <a:headEnd type="arrow"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E77065E6-141F-393D-F00F-FF6D9BB4DBCC}"/>
                </a:ext>
              </a:extLst>
            </p:cNvPr>
            <p:cNvSpPr/>
            <p:nvPr/>
          </p:nvSpPr>
          <p:spPr>
            <a:xfrm rot="20804952">
              <a:off x="7044835" y="2529311"/>
              <a:ext cx="358693" cy="1517390"/>
            </a:xfrm>
            <a:custGeom>
              <a:avLst/>
              <a:gdLst>
                <a:gd name="connsiteX0" fmla="*/ 26755 w 560155"/>
                <a:gd name="connsiteY0" fmla="*/ 0 h 1524000"/>
                <a:gd name="connsiteX1" fmla="*/ 60622 w 560155"/>
                <a:gd name="connsiteY1" fmla="*/ 846667 h 1524000"/>
                <a:gd name="connsiteX2" fmla="*/ 560155 w 560155"/>
                <a:gd name="connsiteY2" fmla="*/ 1524000 h 1524000"/>
              </a:gdLst>
              <a:ahLst/>
              <a:cxnLst>
                <a:cxn ang="0">
                  <a:pos x="connsiteX0" y="connsiteY0"/>
                </a:cxn>
                <a:cxn ang="0">
                  <a:pos x="connsiteX1" y="connsiteY1"/>
                </a:cxn>
                <a:cxn ang="0">
                  <a:pos x="connsiteX2" y="connsiteY2"/>
                </a:cxn>
              </a:cxnLst>
              <a:rect l="l" t="t" r="r" b="b"/>
              <a:pathLst>
                <a:path w="560155" h="1524000">
                  <a:moveTo>
                    <a:pt x="26755" y="0"/>
                  </a:moveTo>
                  <a:cubicBezTo>
                    <a:pt x="-762" y="296333"/>
                    <a:pt x="-28278" y="592667"/>
                    <a:pt x="60622" y="846667"/>
                  </a:cubicBezTo>
                  <a:cubicBezTo>
                    <a:pt x="149522" y="1100667"/>
                    <a:pt x="354838" y="1312333"/>
                    <a:pt x="560155" y="1524000"/>
                  </a:cubicBezTo>
                </a:path>
              </a:pathLst>
            </a:cu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A4D6BD8E-4F3F-0CBF-9F00-CE90FAE51055}"/>
                </a:ext>
              </a:extLst>
            </p:cNvPr>
            <p:cNvSpPr/>
            <p:nvPr/>
          </p:nvSpPr>
          <p:spPr>
            <a:xfrm>
              <a:off x="4635499" y="2277533"/>
              <a:ext cx="2256367" cy="313267"/>
            </a:xfrm>
            <a:custGeom>
              <a:avLst/>
              <a:gdLst>
                <a:gd name="connsiteX0" fmla="*/ 0 w 2256367"/>
                <a:gd name="connsiteY0" fmla="*/ 0 h 313267"/>
                <a:gd name="connsiteX1" fmla="*/ 1100667 w 2256367"/>
                <a:gd name="connsiteY1" fmla="*/ 232834 h 313267"/>
                <a:gd name="connsiteX2" fmla="*/ 2256367 w 2256367"/>
                <a:gd name="connsiteY2" fmla="*/ 313267 h 313267"/>
              </a:gdLst>
              <a:ahLst/>
              <a:cxnLst>
                <a:cxn ang="0">
                  <a:pos x="connsiteX0" y="connsiteY0"/>
                </a:cxn>
                <a:cxn ang="0">
                  <a:pos x="connsiteX1" y="connsiteY1"/>
                </a:cxn>
                <a:cxn ang="0">
                  <a:pos x="connsiteX2" y="connsiteY2"/>
                </a:cxn>
              </a:cxnLst>
              <a:rect l="l" t="t" r="r" b="b"/>
              <a:pathLst>
                <a:path w="2256367" h="313267">
                  <a:moveTo>
                    <a:pt x="0" y="0"/>
                  </a:moveTo>
                  <a:cubicBezTo>
                    <a:pt x="362303" y="90311"/>
                    <a:pt x="724606" y="180623"/>
                    <a:pt x="1100667" y="232834"/>
                  </a:cubicBezTo>
                  <a:cubicBezTo>
                    <a:pt x="1476728" y="285045"/>
                    <a:pt x="2067278" y="294217"/>
                    <a:pt x="2256367" y="313267"/>
                  </a:cubicBezTo>
                </a:path>
              </a:pathLst>
            </a:cu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A016906B-79E4-4A42-7414-A36EAEC6876A}"/>
                </a:ext>
              </a:extLst>
            </p:cNvPr>
            <p:cNvSpPr/>
            <p:nvPr/>
          </p:nvSpPr>
          <p:spPr>
            <a:xfrm>
              <a:off x="5316295" y="3672126"/>
              <a:ext cx="2256367" cy="313267"/>
            </a:xfrm>
            <a:custGeom>
              <a:avLst/>
              <a:gdLst>
                <a:gd name="connsiteX0" fmla="*/ 0 w 2256367"/>
                <a:gd name="connsiteY0" fmla="*/ 0 h 313267"/>
                <a:gd name="connsiteX1" fmla="*/ 1100667 w 2256367"/>
                <a:gd name="connsiteY1" fmla="*/ 232834 h 313267"/>
                <a:gd name="connsiteX2" fmla="*/ 2256367 w 2256367"/>
                <a:gd name="connsiteY2" fmla="*/ 313267 h 313267"/>
              </a:gdLst>
              <a:ahLst/>
              <a:cxnLst>
                <a:cxn ang="0">
                  <a:pos x="connsiteX0" y="connsiteY0"/>
                </a:cxn>
                <a:cxn ang="0">
                  <a:pos x="connsiteX1" y="connsiteY1"/>
                </a:cxn>
                <a:cxn ang="0">
                  <a:pos x="connsiteX2" y="connsiteY2"/>
                </a:cxn>
              </a:cxnLst>
              <a:rect l="l" t="t" r="r" b="b"/>
              <a:pathLst>
                <a:path w="2256367" h="313267">
                  <a:moveTo>
                    <a:pt x="0" y="0"/>
                  </a:moveTo>
                  <a:cubicBezTo>
                    <a:pt x="362303" y="90311"/>
                    <a:pt x="724606" y="180623"/>
                    <a:pt x="1100667" y="232834"/>
                  </a:cubicBezTo>
                  <a:cubicBezTo>
                    <a:pt x="1476728" y="285045"/>
                    <a:pt x="2067278" y="294217"/>
                    <a:pt x="2256367" y="313267"/>
                  </a:cubicBezTo>
                </a:path>
              </a:pathLst>
            </a:custGeom>
            <a:noFill/>
            <a:ln>
              <a:headEnd type="arrow"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4" name="Straight Connector 23">
            <a:extLst>
              <a:ext uri="{FF2B5EF4-FFF2-40B4-BE49-F238E27FC236}">
                <a16:creationId xmlns:a16="http://schemas.microsoft.com/office/drawing/2014/main" id="{96542860-6057-817D-5D2A-B130EE7F6EB5}"/>
              </a:ext>
            </a:extLst>
          </p:cNvPr>
          <p:cNvCxnSpPr>
            <a:cxnSpLocks/>
          </p:cNvCxnSpPr>
          <p:nvPr/>
        </p:nvCxnSpPr>
        <p:spPr>
          <a:xfrm>
            <a:off x="1522680" y="1895186"/>
            <a:ext cx="0" cy="4006694"/>
          </a:xfrm>
          <a:prstGeom prst="line">
            <a:avLst/>
          </a:prstGeom>
          <a:ln>
            <a:headEnd type="triangl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86D69A00-C7CC-6170-B8D3-DEC7BCC6AA03}"/>
              </a:ext>
            </a:extLst>
          </p:cNvPr>
          <p:cNvCxnSpPr>
            <a:cxnSpLocks/>
          </p:cNvCxnSpPr>
          <p:nvPr/>
        </p:nvCxnSpPr>
        <p:spPr>
          <a:xfrm>
            <a:off x="1522680" y="5901880"/>
            <a:ext cx="5787368" cy="0"/>
          </a:xfrm>
          <a:prstGeom prst="line">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5C5C9D4F-257C-BB9D-5053-B1D097B0446F}"/>
              </a:ext>
            </a:extLst>
          </p:cNvPr>
          <p:cNvSpPr txBox="1"/>
          <p:nvPr/>
        </p:nvSpPr>
        <p:spPr>
          <a:xfrm>
            <a:off x="3469349" y="2340507"/>
            <a:ext cx="350518" cy="369332"/>
          </a:xfrm>
          <a:prstGeom prst="rect">
            <a:avLst/>
          </a:prstGeom>
          <a:noFill/>
        </p:spPr>
        <p:txBody>
          <a:bodyPr wrap="square" rtlCol="0">
            <a:spAutoFit/>
          </a:bodyPr>
          <a:lstStyle/>
          <a:p>
            <a:r>
              <a:rPr lang="it-IT" dirty="0"/>
              <a:t>1</a:t>
            </a:r>
            <a:endParaRPr lang="en-US" dirty="0"/>
          </a:p>
        </p:txBody>
      </p:sp>
      <p:sp>
        <p:nvSpPr>
          <p:cNvPr id="31" name="TextBox 30">
            <a:extLst>
              <a:ext uri="{FF2B5EF4-FFF2-40B4-BE49-F238E27FC236}">
                <a16:creationId xmlns:a16="http://schemas.microsoft.com/office/drawing/2014/main" id="{A76FDFC3-C1ED-EB99-9E15-15FF8942451F}"/>
              </a:ext>
            </a:extLst>
          </p:cNvPr>
          <p:cNvSpPr txBox="1"/>
          <p:nvPr/>
        </p:nvSpPr>
        <p:spPr>
          <a:xfrm>
            <a:off x="5867778" y="2868701"/>
            <a:ext cx="350518" cy="369332"/>
          </a:xfrm>
          <a:prstGeom prst="rect">
            <a:avLst/>
          </a:prstGeom>
          <a:noFill/>
        </p:spPr>
        <p:txBody>
          <a:bodyPr wrap="square" rtlCol="0">
            <a:spAutoFit/>
          </a:bodyPr>
          <a:lstStyle/>
          <a:p>
            <a:r>
              <a:rPr lang="it-IT" dirty="0"/>
              <a:t>2</a:t>
            </a:r>
            <a:endParaRPr lang="en-US" dirty="0"/>
          </a:p>
        </p:txBody>
      </p:sp>
      <p:sp>
        <p:nvSpPr>
          <p:cNvPr id="32" name="TextBox 31">
            <a:extLst>
              <a:ext uri="{FF2B5EF4-FFF2-40B4-BE49-F238E27FC236}">
                <a16:creationId xmlns:a16="http://schemas.microsoft.com/office/drawing/2014/main" id="{839D062D-6626-BC4D-1610-87D23F649044}"/>
              </a:ext>
            </a:extLst>
          </p:cNvPr>
          <p:cNvSpPr txBox="1"/>
          <p:nvPr/>
        </p:nvSpPr>
        <p:spPr>
          <a:xfrm>
            <a:off x="6351102" y="4622578"/>
            <a:ext cx="350518" cy="369332"/>
          </a:xfrm>
          <a:prstGeom prst="rect">
            <a:avLst/>
          </a:prstGeom>
          <a:noFill/>
        </p:spPr>
        <p:txBody>
          <a:bodyPr wrap="square" rtlCol="0">
            <a:spAutoFit/>
          </a:bodyPr>
          <a:lstStyle/>
          <a:p>
            <a:r>
              <a:rPr lang="it-IT" dirty="0"/>
              <a:t>3</a:t>
            </a:r>
            <a:endParaRPr lang="en-US" dirty="0"/>
          </a:p>
        </p:txBody>
      </p:sp>
      <p:sp>
        <p:nvSpPr>
          <p:cNvPr id="33" name="TextBox 32">
            <a:extLst>
              <a:ext uri="{FF2B5EF4-FFF2-40B4-BE49-F238E27FC236}">
                <a16:creationId xmlns:a16="http://schemas.microsoft.com/office/drawing/2014/main" id="{7E248E78-2F72-0EED-E8B0-1BB60CE8D2FC}"/>
              </a:ext>
            </a:extLst>
          </p:cNvPr>
          <p:cNvSpPr txBox="1"/>
          <p:nvPr/>
        </p:nvSpPr>
        <p:spPr>
          <a:xfrm>
            <a:off x="4014450" y="4119028"/>
            <a:ext cx="350518" cy="369332"/>
          </a:xfrm>
          <a:prstGeom prst="rect">
            <a:avLst/>
          </a:prstGeom>
          <a:noFill/>
        </p:spPr>
        <p:txBody>
          <a:bodyPr wrap="square" rtlCol="0">
            <a:spAutoFit/>
          </a:bodyPr>
          <a:lstStyle/>
          <a:p>
            <a:r>
              <a:rPr lang="it-IT" dirty="0"/>
              <a:t>4</a:t>
            </a:r>
            <a:endParaRPr lang="en-US" dirty="0"/>
          </a:p>
        </p:txBody>
      </p:sp>
      <p:sp>
        <p:nvSpPr>
          <p:cNvPr id="35" name="TextBox 34">
            <a:extLst>
              <a:ext uri="{FF2B5EF4-FFF2-40B4-BE49-F238E27FC236}">
                <a16:creationId xmlns:a16="http://schemas.microsoft.com/office/drawing/2014/main" id="{66EA300E-DEBB-7AC0-50B5-D49BB8B10C8C}"/>
              </a:ext>
            </a:extLst>
          </p:cNvPr>
          <p:cNvSpPr txBox="1"/>
          <p:nvPr/>
        </p:nvSpPr>
        <p:spPr>
          <a:xfrm>
            <a:off x="1090216" y="1710520"/>
            <a:ext cx="350518" cy="369332"/>
          </a:xfrm>
          <a:prstGeom prst="rect">
            <a:avLst/>
          </a:prstGeom>
          <a:noFill/>
        </p:spPr>
        <p:txBody>
          <a:bodyPr wrap="square" rtlCol="0">
            <a:spAutoFit/>
          </a:bodyPr>
          <a:lstStyle/>
          <a:p>
            <a:r>
              <a:rPr lang="it-IT" dirty="0"/>
              <a:t>P</a:t>
            </a:r>
            <a:endParaRPr lang="en-US" dirty="0"/>
          </a:p>
        </p:txBody>
      </p:sp>
      <p:sp>
        <p:nvSpPr>
          <p:cNvPr id="36" name="TextBox 35">
            <a:extLst>
              <a:ext uri="{FF2B5EF4-FFF2-40B4-BE49-F238E27FC236}">
                <a16:creationId xmlns:a16="http://schemas.microsoft.com/office/drawing/2014/main" id="{A9698C6F-DAFE-BB5D-E4B3-045EDCDC3FE2}"/>
              </a:ext>
            </a:extLst>
          </p:cNvPr>
          <p:cNvSpPr txBox="1"/>
          <p:nvPr/>
        </p:nvSpPr>
        <p:spPr>
          <a:xfrm>
            <a:off x="7310048" y="5833787"/>
            <a:ext cx="350518" cy="369332"/>
          </a:xfrm>
          <a:prstGeom prst="rect">
            <a:avLst/>
          </a:prstGeom>
          <a:noFill/>
        </p:spPr>
        <p:txBody>
          <a:bodyPr wrap="square" rtlCol="0">
            <a:spAutoFit/>
          </a:bodyPr>
          <a:lstStyle/>
          <a:p>
            <a:r>
              <a:rPr lang="it-IT" dirty="0"/>
              <a:t>v</a:t>
            </a:r>
            <a:endParaRPr lang="en-US" dirty="0"/>
          </a:p>
        </p:txBody>
      </p:sp>
      <p:sp>
        <p:nvSpPr>
          <p:cNvPr id="38" name="TextBox 37">
            <a:extLst>
              <a:ext uri="{FF2B5EF4-FFF2-40B4-BE49-F238E27FC236}">
                <a16:creationId xmlns:a16="http://schemas.microsoft.com/office/drawing/2014/main" id="{D28C011B-F8C6-1B1C-50CE-E63A61751BC8}"/>
              </a:ext>
            </a:extLst>
          </p:cNvPr>
          <p:cNvSpPr txBox="1"/>
          <p:nvPr/>
        </p:nvSpPr>
        <p:spPr>
          <a:xfrm>
            <a:off x="1566477" y="2776368"/>
            <a:ext cx="1550034" cy="923330"/>
          </a:xfrm>
          <a:prstGeom prst="rect">
            <a:avLst/>
          </a:prstGeom>
          <a:noFill/>
        </p:spPr>
        <p:txBody>
          <a:bodyPr wrap="square" rtlCol="0">
            <a:spAutoFit/>
          </a:bodyPr>
          <a:lstStyle/>
          <a:p>
            <a:r>
              <a:rPr lang="it-IT" dirty="0"/>
              <a:t>Fornisco calore al fluido</a:t>
            </a:r>
            <a:endParaRPr lang="en-US" dirty="0"/>
          </a:p>
        </p:txBody>
      </p:sp>
      <p:sp>
        <p:nvSpPr>
          <p:cNvPr id="43" name="Arrow: Down 42">
            <a:extLst>
              <a:ext uri="{FF2B5EF4-FFF2-40B4-BE49-F238E27FC236}">
                <a16:creationId xmlns:a16="http://schemas.microsoft.com/office/drawing/2014/main" id="{87E7D15C-816C-31D5-B9BE-9D8757A179A3}"/>
              </a:ext>
            </a:extLst>
          </p:cNvPr>
          <p:cNvSpPr/>
          <p:nvPr/>
        </p:nvSpPr>
        <p:spPr>
          <a:xfrm>
            <a:off x="5154891" y="4562650"/>
            <a:ext cx="350515" cy="601903"/>
          </a:xfrm>
          <a:prstGeom prst="down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F37D0807-1A31-EB9A-B1A7-D3C1B2B75666}"/>
              </a:ext>
            </a:extLst>
          </p:cNvPr>
          <p:cNvSpPr txBox="1"/>
          <p:nvPr/>
        </p:nvSpPr>
        <p:spPr>
          <a:xfrm>
            <a:off x="4664660" y="5151884"/>
            <a:ext cx="2147378" cy="646331"/>
          </a:xfrm>
          <a:prstGeom prst="rect">
            <a:avLst/>
          </a:prstGeom>
          <a:noFill/>
        </p:spPr>
        <p:txBody>
          <a:bodyPr wrap="square" rtlCol="0">
            <a:spAutoFit/>
          </a:bodyPr>
          <a:lstStyle/>
          <a:p>
            <a:r>
              <a:rPr lang="it-IT" dirty="0"/>
              <a:t>Il fluido cede calore all’ambiente</a:t>
            </a:r>
            <a:endParaRPr lang="en-US" dirty="0"/>
          </a:p>
        </p:txBody>
      </p:sp>
      <p:sp>
        <p:nvSpPr>
          <p:cNvPr id="45" name="Arrow: Down 44">
            <a:extLst>
              <a:ext uri="{FF2B5EF4-FFF2-40B4-BE49-F238E27FC236}">
                <a16:creationId xmlns:a16="http://schemas.microsoft.com/office/drawing/2014/main" id="{BCA15912-0C8E-CC46-F6F3-472717C842BC}"/>
              </a:ext>
            </a:extLst>
          </p:cNvPr>
          <p:cNvSpPr/>
          <p:nvPr/>
        </p:nvSpPr>
        <p:spPr>
          <a:xfrm rot="16200000">
            <a:off x="3136579" y="2805335"/>
            <a:ext cx="350515" cy="601903"/>
          </a:xfrm>
          <a:prstGeom prst="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F5EF97EF-5AF7-66E6-2E7A-ED51781AB943}"/>
              </a:ext>
            </a:extLst>
          </p:cNvPr>
          <p:cNvGrpSpPr/>
          <p:nvPr/>
        </p:nvGrpSpPr>
        <p:grpSpPr>
          <a:xfrm>
            <a:off x="8448492" y="1267387"/>
            <a:ext cx="3340326" cy="3372935"/>
            <a:chOff x="4267200" y="1151467"/>
            <a:chExt cx="3551768" cy="3742267"/>
          </a:xfrm>
        </p:grpSpPr>
        <p:sp>
          <p:nvSpPr>
            <p:cNvPr id="5" name="Rectangle 4">
              <a:extLst>
                <a:ext uri="{FF2B5EF4-FFF2-40B4-BE49-F238E27FC236}">
                  <a16:creationId xmlns:a16="http://schemas.microsoft.com/office/drawing/2014/main" id="{858F185F-CC09-363C-FB9C-0B919C6DEF60}"/>
                </a:ext>
              </a:extLst>
            </p:cNvPr>
            <p:cNvSpPr/>
            <p:nvPr/>
          </p:nvSpPr>
          <p:spPr>
            <a:xfrm>
              <a:off x="4267200" y="1151467"/>
              <a:ext cx="2810934" cy="55880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SORGENTE CALDA (T2)</a:t>
              </a:r>
              <a:endParaRPr lang="en-US" dirty="0"/>
            </a:p>
          </p:txBody>
        </p:sp>
        <p:sp>
          <p:nvSpPr>
            <p:cNvPr id="6" name="Rectangle 5">
              <a:extLst>
                <a:ext uri="{FF2B5EF4-FFF2-40B4-BE49-F238E27FC236}">
                  <a16:creationId xmlns:a16="http://schemas.microsoft.com/office/drawing/2014/main" id="{3B310A3A-9D87-66FE-2206-9C7048858208}"/>
                </a:ext>
              </a:extLst>
            </p:cNvPr>
            <p:cNvSpPr/>
            <p:nvPr/>
          </p:nvSpPr>
          <p:spPr>
            <a:xfrm>
              <a:off x="4267200" y="4334934"/>
              <a:ext cx="2810934" cy="558800"/>
            </a:xfrm>
            <a:prstGeom prst="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SORGENTE FREDDA (T1)</a:t>
              </a:r>
              <a:endParaRPr lang="en-US" dirty="0"/>
            </a:p>
          </p:txBody>
        </p:sp>
        <p:sp>
          <p:nvSpPr>
            <p:cNvPr id="7" name="Oval 6">
              <a:extLst>
                <a:ext uri="{FF2B5EF4-FFF2-40B4-BE49-F238E27FC236}">
                  <a16:creationId xmlns:a16="http://schemas.microsoft.com/office/drawing/2014/main" id="{C1049C3A-D2E7-F774-B1A6-F50DA1D33EEE}"/>
                </a:ext>
              </a:extLst>
            </p:cNvPr>
            <p:cNvSpPr>
              <a:spLocks noChangeAspect="1"/>
            </p:cNvSpPr>
            <p:nvPr/>
          </p:nvSpPr>
          <p:spPr>
            <a:xfrm>
              <a:off x="5239777" y="2607189"/>
              <a:ext cx="830823" cy="830823"/>
            </a:xfrm>
            <a:prstGeom prst="ellipse">
              <a:avLst/>
            </a:prstGeom>
            <a:solidFill>
              <a:schemeClr val="bg2">
                <a:lumMod val="9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F0DF343E-A57E-5885-B67D-EDF715582B6E}"/>
                </a:ext>
              </a:extLst>
            </p:cNvPr>
            <p:cNvSpPr txBox="1"/>
            <p:nvPr/>
          </p:nvSpPr>
          <p:spPr>
            <a:xfrm>
              <a:off x="5375788" y="2837934"/>
              <a:ext cx="558800" cy="369332"/>
            </a:xfrm>
            <a:prstGeom prst="rect">
              <a:avLst/>
            </a:prstGeom>
            <a:noFill/>
          </p:spPr>
          <p:txBody>
            <a:bodyPr wrap="square" rtlCol="0">
              <a:spAutoFit/>
            </a:bodyPr>
            <a:lstStyle/>
            <a:p>
              <a:pPr algn="ctr"/>
              <a:r>
                <a:rPr lang="it-IT" dirty="0"/>
                <a:t>M</a:t>
              </a:r>
              <a:endParaRPr lang="en-US" dirty="0"/>
            </a:p>
          </p:txBody>
        </p:sp>
        <p:sp>
          <p:nvSpPr>
            <p:cNvPr id="9" name="Arrow: Down 8">
              <a:extLst>
                <a:ext uri="{FF2B5EF4-FFF2-40B4-BE49-F238E27FC236}">
                  <a16:creationId xmlns:a16="http://schemas.microsoft.com/office/drawing/2014/main" id="{63AAC976-B9EA-AFB9-B105-09E389A66400}"/>
                </a:ext>
              </a:extLst>
            </p:cNvPr>
            <p:cNvSpPr/>
            <p:nvPr/>
          </p:nvSpPr>
          <p:spPr>
            <a:xfrm>
              <a:off x="5479930" y="1882049"/>
              <a:ext cx="350515" cy="601903"/>
            </a:xfrm>
            <a:prstGeom prst="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Down 9">
              <a:extLst>
                <a:ext uri="{FF2B5EF4-FFF2-40B4-BE49-F238E27FC236}">
                  <a16:creationId xmlns:a16="http://schemas.microsoft.com/office/drawing/2014/main" id="{DA38B0EB-386F-47D9-35B4-90F5652DB48C}"/>
                </a:ext>
              </a:extLst>
            </p:cNvPr>
            <p:cNvSpPr/>
            <p:nvPr/>
          </p:nvSpPr>
          <p:spPr>
            <a:xfrm>
              <a:off x="5479929" y="3561249"/>
              <a:ext cx="350515" cy="601903"/>
            </a:xfrm>
            <a:prstGeom prst="down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Down 10">
              <a:extLst>
                <a:ext uri="{FF2B5EF4-FFF2-40B4-BE49-F238E27FC236}">
                  <a16:creationId xmlns:a16="http://schemas.microsoft.com/office/drawing/2014/main" id="{1238E503-C2FF-5D65-1A74-8EB89ABCCB48}"/>
                </a:ext>
              </a:extLst>
            </p:cNvPr>
            <p:cNvSpPr/>
            <p:nvPr/>
          </p:nvSpPr>
          <p:spPr>
            <a:xfrm rot="16200000">
              <a:off x="6687248" y="2357296"/>
              <a:ext cx="350515" cy="1311789"/>
            </a:xfrm>
            <a:prstGeom prst="downArrow">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1018404F-1190-4242-B924-50E626E8AFEA}"/>
                    </a:ext>
                  </a:extLst>
                </p:cNvPr>
                <p:cNvSpPr txBox="1"/>
                <p:nvPr/>
              </p:nvSpPr>
              <p:spPr>
                <a:xfrm>
                  <a:off x="4922617" y="1991573"/>
                  <a:ext cx="420051"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𝐶</m:t>
                            </m:r>
                          </m:sub>
                        </m:sSub>
                      </m:oMath>
                    </m:oMathPara>
                  </a14:m>
                  <a:endParaRPr lang="en-US" sz="2400" dirty="0"/>
                </a:p>
              </p:txBody>
            </p:sp>
          </mc:Choice>
          <mc:Fallback xmlns="">
            <p:sp>
              <p:nvSpPr>
                <p:cNvPr id="12" name="TextBox 11">
                  <a:extLst>
                    <a:ext uri="{FF2B5EF4-FFF2-40B4-BE49-F238E27FC236}">
                      <a16:creationId xmlns:a16="http://schemas.microsoft.com/office/drawing/2014/main" id="{1018404F-1190-4242-B924-50E626E8AFEA}"/>
                    </a:ext>
                  </a:extLst>
                </p:cNvPr>
                <p:cNvSpPr txBox="1">
                  <a:spLocks noRot="1" noChangeAspect="1" noMove="1" noResize="1" noEditPoints="1" noAdjustHandles="1" noChangeArrowheads="1" noChangeShapeType="1" noTextEdit="1"/>
                </p:cNvSpPr>
                <p:nvPr/>
              </p:nvSpPr>
              <p:spPr>
                <a:xfrm>
                  <a:off x="4922617" y="1991573"/>
                  <a:ext cx="420051" cy="369332"/>
                </a:xfrm>
                <a:prstGeom prst="rect">
                  <a:avLst/>
                </a:prstGeom>
                <a:blipFill>
                  <a:blip r:embed="rId7"/>
                  <a:stretch>
                    <a:fillRect l="-24638" r="-2899" b="-2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63F60D2D-186C-8446-75B1-1845218F2B23}"/>
                    </a:ext>
                  </a:extLst>
                </p:cNvPr>
                <p:cNvSpPr txBox="1"/>
                <p:nvPr/>
              </p:nvSpPr>
              <p:spPr>
                <a:xfrm>
                  <a:off x="4977418" y="3561249"/>
                  <a:ext cx="42268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𝐹</m:t>
                            </m:r>
                          </m:sub>
                        </m:sSub>
                      </m:oMath>
                    </m:oMathPara>
                  </a14:m>
                  <a:endParaRPr lang="en-US" sz="2400" dirty="0"/>
                </a:p>
              </p:txBody>
            </p:sp>
          </mc:Choice>
          <mc:Fallback xmlns="">
            <p:sp>
              <p:nvSpPr>
                <p:cNvPr id="13" name="TextBox 12">
                  <a:extLst>
                    <a:ext uri="{FF2B5EF4-FFF2-40B4-BE49-F238E27FC236}">
                      <a16:creationId xmlns:a16="http://schemas.microsoft.com/office/drawing/2014/main" id="{63F60D2D-186C-8446-75B1-1845218F2B23}"/>
                    </a:ext>
                  </a:extLst>
                </p:cNvPr>
                <p:cNvSpPr txBox="1">
                  <a:spLocks noRot="1" noChangeAspect="1" noMove="1" noResize="1" noEditPoints="1" noAdjustHandles="1" noChangeArrowheads="1" noChangeShapeType="1" noTextEdit="1"/>
                </p:cNvSpPr>
                <p:nvPr/>
              </p:nvSpPr>
              <p:spPr>
                <a:xfrm>
                  <a:off x="4977418" y="3561249"/>
                  <a:ext cx="422680" cy="369332"/>
                </a:xfrm>
                <a:prstGeom prst="rect">
                  <a:avLst/>
                </a:prstGeom>
                <a:blipFill>
                  <a:blip r:embed="rId8"/>
                  <a:stretch>
                    <a:fillRect l="-24638" r="-4348" b="-2623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1F2CE5E9-BCBF-B4D7-459F-BB85C399EAD7}"/>
                    </a:ext>
                  </a:extLst>
                </p:cNvPr>
                <p:cNvSpPr txBox="1"/>
                <p:nvPr/>
              </p:nvSpPr>
              <p:spPr>
                <a:xfrm>
                  <a:off x="7586661" y="2837932"/>
                  <a:ext cx="232307"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it-IT" sz="2400" i="1" smtClean="0">
                            <a:latin typeface="Cambria Math" panose="02040503050406030204" pitchFamily="18" charset="0"/>
                          </a:rPr>
                          <m:t>𝐿</m:t>
                        </m:r>
                      </m:oMath>
                    </m:oMathPara>
                  </a14:m>
                  <a:endParaRPr lang="en-US" sz="2400" dirty="0"/>
                </a:p>
              </p:txBody>
            </p:sp>
          </mc:Choice>
          <mc:Fallback xmlns="">
            <p:sp>
              <p:nvSpPr>
                <p:cNvPr id="14" name="TextBox 13">
                  <a:extLst>
                    <a:ext uri="{FF2B5EF4-FFF2-40B4-BE49-F238E27FC236}">
                      <a16:creationId xmlns:a16="http://schemas.microsoft.com/office/drawing/2014/main" id="{1F2CE5E9-BCBF-B4D7-459F-BB85C399EAD7}"/>
                    </a:ext>
                  </a:extLst>
                </p:cNvPr>
                <p:cNvSpPr txBox="1">
                  <a:spLocks noRot="1" noChangeAspect="1" noMove="1" noResize="1" noEditPoints="1" noAdjustHandles="1" noChangeArrowheads="1" noChangeShapeType="1" noTextEdit="1"/>
                </p:cNvSpPr>
                <p:nvPr/>
              </p:nvSpPr>
              <p:spPr>
                <a:xfrm>
                  <a:off x="7586661" y="2837932"/>
                  <a:ext cx="232307" cy="369332"/>
                </a:xfrm>
                <a:prstGeom prst="rect">
                  <a:avLst/>
                </a:prstGeom>
                <a:blipFill>
                  <a:blip r:embed="rId9"/>
                  <a:stretch>
                    <a:fillRect l="-34211" r="-28947" b="-5000"/>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67598755-6693-C875-4E1B-3F14382A2B86}"/>
                  </a:ext>
                </a:extLst>
              </p:cNvPr>
              <p:cNvSpPr txBox="1"/>
              <p:nvPr/>
            </p:nvSpPr>
            <p:spPr>
              <a:xfrm>
                <a:off x="2564296" y="2868701"/>
                <a:ext cx="420051"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𝐶</m:t>
                          </m:r>
                        </m:sub>
                      </m:sSub>
                    </m:oMath>
                  </m:oMathPara>
                </a14:m>
                <a:endParaRPr lang="en-US" sz="2400" dirty="0"/>
              </a:p>
            </p:txBody>
          </p:sp>
        </mc:Choice>
        <mc:Fallback xmlns="">
          <p:sp>
            <p:nvSpPr>
              <p:cNvPr id="16" name="TextBox 15">
                <a:extLst>
                  <a:ext uri="{FF2B5EF4-FFF2-40B4-BE49-F238E27FC236}">
                    <a16:creationId xmlns:a16="http://schemas.microsoft.com/office/drawing/2014/main" id="{67598755-6693-C875-4E1B-3F14382A2B86}"/>
                  </a:ext>
                </a:extLst>
              </p:cNvPr>
              <p:cNvSpPr txBox="1">
                <a:spLocks noRot="1" noChangeAspect="1" noMove="1" noResize="1" noEditPoints="1" noAdjustHandles="1" noChangeArrowheads="1" noChangeShapeType="1" noTextEdit="1"/>
              </p:cNvSpPr>
              <p:nvPr/>
            </p:nvSpPr>
            <p:spPr>
              <a:xfrm>
                <a:off x="2564296" y="2868701"/>
                <a:ext cx="420051" cy="369332"/>
              </a:xfrm>
              <a:prstGeom prst="rect">
                <a:avLst/>
              </a:prstGeom>
              <a:blipFill>
                <a:blip r:embed="rId10"/>
                <a:stretch>
                  <a:fillRect l="-24638" r="-2899" b="-2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7B91E8E4-66CE-645B-5CD2-9DC12C194A45}"/>
                  </a:ext>
                </a:extLst>
              </p:cNvPr>
              <p:cNvSpPr txBox="1"/>
              <p:nvPr/>
            </p:nvSpPr>
            <p:spPr>
              <a:xfrm>
                <a:off x="4765652" y="4593433"/>
                <a:ext cx="42268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𝐹</m:t>
                          </m:r>
                        </m:sub>
                      </m:sSub>
                    </m:oMath>
                  </m:oMathPara>
                </a14:m>
                <a:endParaRPr lang="en-US" sz="2400" dirty="0"/>
              </a:p>
            </p:txBody>
          </p:sp>
        </mc:Choice>
        <mc:Fallback xmlns="">
          <p:sp>
            <p:nvSpPr>
              <p:cNvPr id="21" name="TextBox 20">
                <a:extLst>
                  <a:ext uri="{FF2B5EF4-FFF2-40B4-BE49-F238E27FC236}">
                    <a16:creationId xmlns:a16="http://schemas.microsoft.com/office/drawing/2014/main" id="{7B91E8E4-66CE-645B-5CD2-9DC12C194A45}"/>
                  </a:ext>
                </a:extLst>
              </p:cNvPr>
              <p:cNvSpPr txBox="1">
                <a:spLocks noRot="1" noChangeAspect="1" noMove="1" noResize="1" noEditPoints="1" noAdjustHandles="1" noChangeArrowheads="1" noChangeShapeType="1" noTextEdit="1"/>
              </p:cNvSpPr>
              <p:nvPr/>
            </p:nvSpPr>
            <p:spPr>
              <a:xfrm>
                <a:off x="4765652" y="4593433"/>
                <a:ext cx="422680" cy="369332"/>
              </a:xfrm>
              <a:prstGeom prst="rect">
                <a:avLst/>
              </a:prstGeom>
              <a:blipFill>
                <a:blip r:embed="rId11"/>
                <a:stretch>
                  <a:fillRect l="-24638" r="-4348" b="-28333"/>
                </a:stretch>
              </a:blipFill>
            </p:spPr>
            <p:txBody>
              <a:bodyPr/>
              <a:lstStyle/>
              <a:p>
                <a:r>
                  <a:rPr lang="en-US">
                    <a:noFill/>
                  </a:rPr>
                  <a:t> </a:t>
                </a:r>
              </a:p>
            </p:txBody>
          </p:sp>
        </mc:Fallback>
      </mc:AlternateContent>
      <p:sp>
        <p:nvSpPr>
          <p:cNvPr id="25" name="Freeform: Shape 24">
            <a:extLst>
              <a:ext uri="{FF2B5EF4-FFF2-40B4-BE49-F238E27FC236}">
                <a16:creationId xmlns:a16="http://schemas.microsoft.com/office/drawing/2014/main" id="{038A5ECE-7ED9-BAB7-00E6-233BEDE15839}"/>
              </a:ext>
            </a:extLst>
          </p:cNvPr>
          <p:cNvSpPr/>
          <p:nvPr/>
        </p:nvSpPr>
        <p:spPr>
          <a:xfrm>
            <a:off x="2324087" y="1984085"/>
            <a:ext cx="1341967" cy="719667"/>
          </a:xfrm>
          <a:custGeom>
            <a:avLst/>
            <a:gdLst>
              <a:gd name="connsiteX0" fmla="*/ 1341967 w 1341967"/>
              <a:gd name="connsiteY0" fmla="*/ 719667 h 719667"/>
              <a:gd name="connsiteX1" fmla="*/ 584200 w 1341967"/>
              <a:gd name="connsiteY1" fmla="*/ 406400 h 719667"/>
              <a:gd name="connsiteX2" fmla="*/ 0 w 1341967"/>
              <a:gd name="connsiteY2" fmla="*/ 0 h 719667"/>
            </a:gdLst>
            <a:ahLst/>
            <a:cxnLst>
              <a:cxn ang="0">
                <a:pos x="connsiteX0" y="connsiteY0"/>
              </a:cxn>
              <a:cxn ang="0">
                <a:pos x="connsiteX1" y="connsiteY1"/>
              </a:cxn>
              <a:cxn ang="0">
                <a:pos x="connsiteX2" y="connsiteY2"/>
              </a:cxn>
            </a:cxnLst>
            <a:rect l="l" t="t" r="r" b="b"/>
            <a:pathLst>
              <a:path w="1341967" h="719667">
                <a:moveTo>
                  <a:pt x="1341967" y="719667"/>
                </a:moveTo>
                <a:cubicBezTo>
                  <a:pt x="1074914" y="623006"/>
                  <a:pt x="807861" y="526345"/>
                  <a:pt x="584200" y="406400"/>
                </a:cubicBezTo>
                <a:cubicBezTo>
                  <a:pt x="360539" y="286455"/>
                  <a:pt x="180269" y="143227"/>
                  <a:pt x="0" y="0"/>
                </a:cubicBezTo>
              </a:path>
            </a:pathLst>
          </a:custGeom>
          <a:no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Shape 26">
            <a:extLst>
              <a:ext uri="{FF2B5EF4-FFF2-40B4-BE49-F238E27FC236}">
                <a16:creationId xmlns:a16="http://schemas.microsoft.com/office/drawing/2014/main" id="{DA5C9073-95E3-7A15-2DD3-8E1A6496C9D0}"/>
              </a:ext>
            </a:extLst>
          </p:cNvPr>
          <p:cNvSpPr/>
          <p:nvPr/>
        </p:nvSpPr>
        <p:spPr>
          <a:xfrm rot="19585749">
            <a:off x="5968065" y="2850116"/>
            <a:ext cx="1093960" cy="692702"/>
          </a:xfrm>
          <a:custGeom>
            <a:avLst/>
            <a:gdLst>
              <a:gd name="connsiteX0" fmla="*/ 1341967 w 1341967"/>
              <a:gd name="connsiteY0" fmla="*/ 719667 h 719667"/>
              <a:gd name="connsiteX1" fmla="*/ 584200 w 1341967"/>
              <a:gd name="connsiteY1" fmla="*/ 406400 h 719667"/>
              <a:gd name="connsiteX2" fmla="*/ 0 w 1341967"/>
              <a:gd name="connsiteY2" fmla="*/ 0 h 719667"/>
            </a:gdLst>
            <a:ahLst/>
            <a:cxnLst>
              <a:cxn ang="0">
                <a:pos x="connsiteX0" y="connsiteY0"/>
              </a:cxn>
              <a:cxn ang="0">
                <a:pos x="connsiteX1" y="connsiteY1"/>
              </a:cxn>
              <a:cxn ang="0">
                <a:pos x="connsiteX2" y="connsiteY2"/>
              </a:cxn>
            </a:cxnLst>
            <a:rect l="l" t="t" r="r" b="b"/>
            <a:pathLst>
              <a:path w="1341967" h="719667">
                <a:moveTo>
                  <a:pt x="1341967" y="719667"/>
                </a:moveTo>
                <a:cubicBezTo>
                  <a:pt x="1074914" y="623006"/>
                  <a:pt x="807861" y="526345"/>
                  <a:pt x="584200" y="406400"/>
                </a:cubicBezTo>
                <a:cubicBezTo>
                  <a:pt x="360539" y="286455"/>
                  <a:pt x="180269" y="143227"/>
                  <a:pt x="0" y="0"/>
                </a:cubicBezTo>
              </a:path>
            </a:pathLst>
          </a:custGeom>
          <a:no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Shape 27">
            <a:extLst>
              <a:ext uri="{FF2B5EF4-FFF2-40B4-BE49-F238E27FC236}">
                <a16:creationId xmlns:a16="http://schemas.microsoft.com/office/drawing/2014/main" id="{451BED8B-AEA6-1077-B501-DA52A4F9A9C7}"/>
              </a:ext>
            </a:extLst>
          </p:cNvPr>
          <p:cNvSpPr/>
          <p:nvPr/>
        </p:nvSpPr>
        <p:spPr>
          <a:xfrm>
            <a:off x="2882079" y="3422181"/>
            <a:ext cx="1341967" cy="719667"/>
          </a:xfrm>
          <a:custGeom>
            <a:avLst/>
            <a:gdLst>
              <a:gd name="connsiteX0" fmla="*/ 1341967 w 1341967"/>
              <a:gd name="connsiteY0" fmla="*/ 719667 h 719667"/>
              <a:gd name="connsiteX1" fmla="*/ 584200 w 1341967"/>
              <a:gd name="connsiteY1" fmla="*/ 406400 h 719667"/>
              <a:gd name="connsiteX2" fmla="*/ 0 w 1341967"/>
              <a:gd name="connsiteY2" fmla="*/ 0 h 719667"/>
            </a:gdLst>
            <a:ahLst/>
            <a:cxnLst>
              <a:cxn ang="0">
                <a:pos x="connsiteX0" y="connsiteY0"/>
              </a:cxn>
              <a:cxn ang="0">
                <a:pos x="connsiteX1" y="connsiteY1"/>
              </a:cxn>
              <a:cxn ang="0">
                <a:pos x="connsiteX2" y="connsiteY2"/>
              </a:cxn>
            </a:cxnLst>
            <a:rect l="l" t="t" r="r" b="b"/>
            <a:pathLst>
              <a:path w="1341967" h="719667">
                <a:moveTo>
                  <a:pt x="1341967" y="719667"/>
                </a:moveTo>
                <a:cubicBezTo>
                  <a:pt x="1074914" y="623006"/>
                  <a:pt x="807861" y="526345"/>
                  <a:pt x="584200" y="406400"/>
                </a:cubicBezTo>
                <a:cubicBezTo>
                  <a:pt x="360539" y="286455"/>
                  <a:pt x="180269" y="143227"/>
                  <a:pt x="0" y="0"/>
                </a:cubicBezTo>
              </a:path>
            </a:pathLst>
          </a:custGeom>
          <a:no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Shape 33">
            <a:extLst>
              <a:ext uri="{FF2B5EF4-FFF2-40B4-BE49-F238E27FC236}">
                <a16:creationId xmlns:a16="http://schemas.microsoft.com/office/drawing/2014/main" id="{EE446E39-B053-CBCE-8047-CCCFEEA5D3B6}"/>
              </a:ext>
            </a:extLst>
          </p:cNvPr>
          <p:cNvSpPr/>
          <p:nvPr/>
        </p:nvSpPr>
        <p:spPr>
          <a:xfrm rot="19585749">
            <a:off x="6544024" y="4303254"/>
            <a:ext cx="1093960" cy="692702"/>
          </a:xfrm>
          <a:custGeom>
            <a:avLst/>
            <a:gdLst>
              <a:gd name="connsiteX0" fmla="*/ 1341967 w 1341967"/>
              <a:gd name="connsiteY0" fmla="*/ 719667 h 719667"/>
              <a:gd name="connsiteX1" fmla="*/ 584200 w 1341967"/>
              <a:gd name="connsiteY1" fmla="*/ 406400 h 719667"/>
              <a:gd name="connsiteX2" fmla="*/ 0 w 1341967"/>
              <a:gd name="connsiteY2" fmla="*/ 0 h 719667"/>
            </a:gdLst>
            <a:ahLst/>
            <a:cxnLst>
              <a:cxn ang="0">
                <a:pos x="connsiteX0" y="connsiteY0"/>
              </a:cxn>
              <a:cxn ang="0">
                <a:pos x="connsiteX1" y="connsiteY1"/>
              </a:cxn>
              <a:cxn ang="0">
                <a:pos x="connsiteX2" y="connsiteY2"/>
              </a:cxn>
            </a:cxnLst>
            <a:rect l="l" t="t" r="r" b="b"/>
            <a:pathLst>
              <a:path w="1341967" h="719667">
                <a:moveTo>
                  <a:pt x="1341967" y="719667"/>
                </a:moveTo>
                <a:cubicBezTo>
                  <a:pt x="1074914" y="623006"/>
                  <a:pt x="807861" y="526345"/>
                  <a:pt x="584200" y="406400"/>
                </a:cubicBezTo>
                <a:cubicBezTo>
                  <a:pt x="360539" y="286455"/>
                  <a:pt x="180269" y="143227"/>
                  <a:pt x="0" y="0"/>
                </a:cubicBezTo>
              </a:path>
            </a:pathLst>
          </a:custGeom>
          <a:no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7D741ABB-6D8C-4C48-AE23-7D8967B71A30}"/>
              </a:ext>
            </a:extLst>
          </p:cNvPr>
          <p:cNvSpPr>
            <a:spLocks noChangeAspect="1"/>
          </p:cNvSpPr>
          <p:nvPr/>
        </p:nvSpPr>
        <p:spPr>
          <a:xfrm flipH="1">
            <a:off x="3638478" y="2668355"/>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F62F47DE-9A2C-F17F-2272-C0CCF1F78264}"/>
              </a:ext>
            </a:extLst>
          </p:cNvPr>
          <p:cNvSpPr>
            <a:spLocks noChangeAspect="1"/>
          </p:cNvSpPr>
          <p:nvPr/>
        </p:nvSpPr>
        <p:spPr>
          <a:xfrm flipH="1">
            <a:off x="5863258" y="3170897"/>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02938BA1-2C4B-28A4-6C4E-378605D8ED84}"/>
              </a:ext>
            </a:extLst>
          </p:cNvPr>
          <p:cNvSpPr>
            <a:spLocks noChangeAspect="1"/>
          </p:cNvSpPr>
          <p:nvPr/>
        </p:nvSpPr>
        <p:spPr>
          <a:xfrm flipH="1">
            <a:off x="4193332" y="4098921"/>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140E69F8-E1DF-7560-90C6-B141DDDFFB81}"/>
              </a:ext>
            </a:extLst>
          </p:cNvPr>
          <p:cNvSpPr>
            <a:spLocks noChangeAspect="1"/>
          </p:cNvSpPr>
          <p:nvPr/>
        </p:nvSpPr>
        <p:spPr>
          <a:xfrm flipH="1">
            <a:off x="6405228" y="4609988"/>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248DDDF0-E6F2-D0AA-33BA-D43E17CC5A7E}"/>
              </a:ext>
            </a:extLst>
          </p:cNvPr>
          <p:cNvSpPr txBox="1"/>
          <p:nvPr/>
        </p:nvSpPr>
        <p:spPr>
          <a:xfrm>
            <a:off x="6947554" y="2851404"/>
            <a:ext cx="501505" cy="369332"/>
          </a:xfrm>
          <a:prstGeom prst="rect">
            <a:avLst/>
          </a:prstGeom>
          <a:noFill/>
        </p:spPr>
        <p:txBody>
          <a:bodyPr wrap="square" rtlCol="0">
            <a:spAutoFit/>
          </a:bodyPr>
          <a:lstStyle/>
          <a:p>
            <a:r>
              <a:rPr lang="it-IT" b="1" dirty="0">
                <a:solidFill>
                  <a:srgbClr val="FF0000"/>
                </a:solidFill>
              </a:rPr>
              <a:t>T2</a:t>
            </a:r>
            <a:endParaRPr lang="en-US" b="1" dirty="0">
              <a:solidFill>
                <a:srgbClr val="FF0000"/>
              </a:solidFill>
            </a:endParaRPr>
          </a:p>
        </p:txBody>
      </p:sp>
      <p:sp>
        <p:nvSpPr>
          <p:cNvPr id="46" name="TextBox 45">
            <a:extLst>
              <a:ext uri="{FF2B5EF4-FFF2-40B4-BE49-F238E27FC236}">
                <a16:creationId xmlns:a16="http://schemas.microsoft.com/office/drawing/2014/main" id="{316C1283-8F90-093C-D9C4-927383BBA140}"/>
              </a:ext>
            </a:extLst>
          </p:cNvPr>
          <p:cNvSpPr txBox="1"/>
          <p:nvPr/>
        </p:nvSpPr>
        <p:spPr>
          <a:xfrm>
            <a:off x="7243725" y="4320113"/>
            <a:ext cx="501505" cy="369332"/>
          </a:xfrm>
          <a:prstGeom prst="rect">
            <a:avLst/>
          </a:prstGeom>
          <a:noFill/>
        </p:spPr>
        <p:txBody>
          <a:bodyPr wrap="square" rtlCol="0">
            <a:spAutoFit/>
          </a:bodyPr>
          <a:lstStyle/>
          <a:p>
            <a:r>
              <a:rPr lang="it-IT" b="1" dirty="0">
                <a:solidFill>
                  <a:srgbClr val="0070C0"/>
                </a:solidFill>
              </a:rPr>
              <a:t>T1</a:t>
            </a:r>
            <a:endParaRPr lang="en-US" b="1" dirty="0">
              <a:solidFill>
                <a:srgbClr val="0070C0"/>
              </a:solidFill>
            </a:endParaRPr>
          </a:p>
        </p:txBody>
      </p:sp>
      <p:sp>
        <p:nvSpPr>
          <p:cNvPr id="57" name="Freeform: Shape 56">
            <a:extLst>
              <a:ext uri="{FF2B5EF4-FFF2-40B4-BE49-F238E27FC236}">
                <a16:creationId xmlns:a16="http://schemas.microsoft.com/office/drawing/2014/main" id="{3BC0B2CB-51F3-2F14-28B8-5BEBBC0F9BE2}"/>
              </a:ext>
            </a:extLst>
          </p:cNvPr>
          <p:cNvSpPr/>
          <p:nvPr/>
        </p:nvSpPr>
        <p:spPr>
          <a:xfrm>
            <a:off x="3675773" y="2713277"/>
            <a:ext cx="2769464" cy="1930400"/>
          </a:xfrm>
          <a:custGeom>
            <a:avLst/>
            <a:gdLst>
              <a:gd name="connsiteX0" fmla="*/ 4039 w 2769464"/>
              <a:gd name="connsiteY0" fmla="*/ 0 h 1930400"/>
              <a:gd name="connsiteX1" fmla="*/ 616814 w 2769464"/>
              <a:gd name="connsiteY1" fmla="*/ 200025 h 1930400"/>
              <a:gd name="connsiteX2" fmla="*/ 921614 w 2769464"/>
              <a:gd name="connsiteY2" fmla="*/ 276225 h 1930400"/>
              <a:gd name="connsiteX3" fmla="*/ 1296264 w 2769464"/>
              <a:gd name="connsiteY3" fmla="*/ 355600 h 1930400"/>
              <a:gd name="connsiteX4" fmla="*/ 1664564 w 2769464"/>
              <a:gd name="connsiteY4" fmla="*/ 409575 h 1930400"/>
              <a:gd name="connsiteX5" fmla="*/ 2229714 w 2769464"/>
              <a:gd name="connsiteY5" fmla="*/ 495300 h 1930400"/>
              <a:gd name="connsiteX6" fmla="*/ 2245589 w 2769464"/>
              <a:gd name="connsiteY6" fmla="*/ 796925 h 1930400"/>
              <a:gd name="connsiteX7" fmla="*/ 2312264 w 2769464"/>
              <a:gd name="connsiteY7" fmla="*/ 1133475 h 1930400"/>
              <a:gd name="connsiteX8" fmla="*/ 2350364 w 2769464"/>
              <a:gd name="connsiteY8" fmla="*/ 1285875 h 1930400"/>
              <a:gd name="connsiteX9" fmla="*/ 2420214 w 2769464"/>
              <a:gd name="connsiteY9" fmla="*/ 1419225 h 1930400"/>
              <a:gd name="connsiteX10" fmla="*/ 2464664 w 2769464"/>
              <a:gd name="connsiteY10" fmla="*/ 1517650 h 1930400"/>
              <a:gd name="connsiteX11" fmla="*/ 2588489 w 2769464"/>
              <a:gd name="connsiteY11" fmla="*/ 1692275 h 1930400"/>
              <a:gd name="connsiteX12" fmla="*/ 2769464 w 2769464"/>
              <a:gd name="connsiteY12" fmla="*/ 1930400 h 1930400"/>
              <a:gd name="connsiteX13" fmla="*/ 1991589 w 2769464"/>
              <a:gd name="connsiteY13" fmla="*/ 1822450 h 1930400"/>
              <a:gd name="connsiteX14" fmla="*/ 1683614 w 2769464"/>
              <a:gd name="connsiteY14" fmla="*/ 1762125 h 1930400"/>
              <a:gd name="connsiteX15" fmla="*/ 1540739 w 2769464"/>
              <a:gd name="connsiteY15" fmla="*/ 1736725 h 1930400"/>
              <a:gd name="connsiteX16" fmla="*/ 1178789 w 2769464"/>
              <a:gd name="connsiteY16" fmla="*/ 1635125 h 1930400"/>
              <a:gd name="connsiteX17" fmla="*/ 594589 w 2769464"/>
              <a:gd name="connsiteY17" fmla="*/ 1454150 h 1930400"/>
              <a:gd name="connsiteX18" fmla="*/ 315189 w 2769464"/>
              <a:gd name="connsiteY18" fmla="*/ 1120775 h 1930400"/>
              <a:gd name="connsiteX19" fmla="*/ 191364 w 2769464"/>
              <a:gd name="connsiteY19" fmla="*/ 911225 h 1930400"/>
              <a:gd name="connsiteX20" fmla="*/ 92939 w 2769464"/>
              <a:gd name="connsiteY20" fmla="*/ 679450 h 1930400"/>
              <a:gd name="connsiteX21" fmla="*/ 35789 w 2769464"/>
              <a:gd name="connsiteY21" fmla="*/ 419100 h 1930400"/>
              <a:gd name="connsiteX22" fmla="*/ 864 w 2769464"/>
              <a:gd name="connsiteY22" fmla="*/ 111125 h 1930400"/>
              <a:gd name="connsiteX23" fmla="*/ 4039 w 2769464"/>
              <a:gd name="connsiteY23" fmla="*/ 0 h 193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69464" h="1930400">
                <a:moveTo>
                  <a:pt x="4039" y="0"/>
                </a:moveTo>
                <a:lnTo>
                  <a:pt x="616814" y="200025"/>
                </a:lnTo>
                <a:lnTo>
                  <a:pt x="921614" y="276225"/>
                </a:lnTo>
                <a:lnTo>
                  <a:pt x="1296264" y="355600"/>
                </a:lnTo>
                <a:lnTo>
                  <a:pt x="1664564" y="409575"/>
                </a:lnTo>
                <a:lnTo>
                  <a:pt x="2229714" y="495300"/>
                </a:lnTo>
                <a:lnTo>
                  <a:pt x="2245589" y="796925"/>
                </a:lnTo>
                <a:lnTo>
                  <a:pt x="2312264" y="1133475"/>
                </a:lnTo>
                <a:lnTo>
                  <a:pt x="2350364" y="1285875"/>
                </a:lnTo>
                <a:lnTo>
                  <a:pt x="2420214" y="1419225"/>
                </a:lnTo>
                <a:lnTo>
                  <a:pt x="2464664" y="1517650"/>
                </a:lnTo>
                <a:lnTo>
                  <a:pt x="2588489" y="1692275"/>
                </a:lnTo>
                <a:lnTo>
                  <a:pt x="2769464" y="1930400"/>
                </a:lnTo>
                <a:lnTo>
                  <a:pt x="1991589" y="1822450"/>
                </a:lnTo>
                <a:lnTo>
                  <a:pt x="1683614" y="1762125"/>
                </a:lnTo>
                <a:cubicBezTo>
                  <a:pt x="1553173" y="1742057"/>
                  <a:pt x="1599407" y="1756281"/>
                  <a:pt x="1540739" y="1736725"/>
                </a:cubicBezTo>
                <a:lnTo>
                  <a:pt x="1178789" y="1635125"/>
                </a:lnTo>
                <a:lnTo>
                  <a:pt x="594589" y="1454150"/>
                </a:lnTo>
                <a:lnTo>
                  <a:pt x="315189" y="1120775"/>
                </a:lnTo>
                <a:lnTo>
                  <a:pt x="191364" y="911225"/>
                </a:lnTo>
                <a:lnTo>
                  <a:pt x="92939" y="679450"/>
                </a:lnTo>
                <a:lnTo>
                  <a:pt x="35789" y="419100"/>
                </a:lnTo>
                <a:lnTo>
                  <a:pt x="864" y="111125"/>
                </a:lnTo>
                <a:cubicBezTo>
                  <a:pt x="-194" y="73025"/>
                  <a:pt x="-1253" y="34925"/>
                  <a:pt x="4039" y="0"/>
                </a:cubicBezTo>
                <a:close/>
              </a:path>
            </a:pathLst>
          </a:custGeom>
          <a:solidFill>
            <a:srgbClr val="00B050">
              <a:alpha val="52000"/>
            </a:srgb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a:solidFill>
                  <a:schemeClr val="tx1"/>
                </a:solidFill>
              </a:rPr>
              <a:t>L</a:t>
            </a:r>
          </a:p>
          <a:p>
            <a:pPr algn="ctr"/>
            <a:r>
              <a:rPr lang="it-IT" b="1" dirty="0">
                <a:solidFill>
                  <a:schemeClr val="tx1"/>
                </a:solidFill>
              </a:rPr>
              <a:t>Lavoro</a:t>
            </a:r>
            <a:endParaRPr lang="en-US" b="1" dirty="0">
              <a:solidFill>
                <a:schemeClr val="tx1"/>
              </a:solidFill>
            </a:endParaRPr>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C0B4D195-01BF-0549-7DAA-3D060B2DEE68}"/>
                  </a:ext>
                </a:extLst>
              </p:cNvPr>
              <p:cNvSpPr txBox="1"/>
              <p:nvPr/>
            </p:nvSpPr>
            <p:spPr>
              <a:xfrm>
                <a:off x="6515045" y="5115574"/>
                <a:ext cx="6282646" cy="109485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3200" i="1" smtClean="0">
                          <a:latin typeface="Cambria Math" panose="02040503050406030204" pitchFamily="18" charset="0"/>
                        </a:rPr>
                        <m:t>𝜂</m:t>
                      </m:r>
                      <m:r>
                        <a:rPr lang="en-US" sz="3200" i="0">
                          <a:latin typeface="Cambria Math" panose="02040503050406030204" pitchFamily="18" charset="0"/>
                        </a:rPr>
                        <m:t>=1−</m:t>
                      </m:r>
                      <m:f>
                        <m:fPr>
                          <m:ctrlPr>
                            <a:rPr lang="en-US" sz="3200" i="1">
                              <a:latin typeface="Cambria Math" panose="02040503050406030204" pitchFamily="18" charset="0"/>
                            </a:rPr>
                          </m:ctrlPr>
                        </m:fPr>
                        <m:num>
                          <m:sSub>
                            <m:sSubPr>
                              <m:ctrlPr>
                                <a:rPr lang="en-US" sz="3200" i="1">
                                  <a:latin typeface="Cambria Math" panose="02040503050406030204" pitchFamily="18" charset="0"/>
                                </a:rPr>
                              </m:ctrlPr>
                            </m:sSubPr>
                            <m:e>
                              <m:r>
                                <a:rPr lang="en-US" sz="3200" i="1">
                                  <a:latin typeface="Cambria Math" panose="02040503050406030204" pitchFamily="18" charset="0"/>
                                </a:rPr>
                                <m:t>𝑇</m:t>
                              </m:r>
                            </m:e>
                            <m:sub>
                              <m:r>
                                <a:rPr lang="en-US" sz="3200" i="0">
                                  <a:latin typeface="Cambria Math" panose="02040503050406030204" pitchFamily="18" charset="0"/>
                                </a:rPr>
                                <m:t>1</m:t>
                              </m:r>
                            </m:sub>
                          </m:sSub>
                        </m:num>
                        <m:den>
                          <m:sSub>
                            <m:sSubPr>
                              <m:ctrlPr>
                                <a:rPr lang="en-US" sz="3200" i="1">
                                  <a:latin typeface="Cambria Math" panose="02040503050406030204" pitchFamily="18" charset="0"/>
                                </a:rPr>
                              </m:ctrlPr>
                            </m:sSubPr>
                            <m:e>
                              <m:r>
                                <a:rPr lang="en-US" sz="3200" i="1">
                                  <a:latin typeface="Cambria Math" panose="02040503050406030204" pitchFamily="18" charset="0"/>
                                </a:rPr>
                                <m:t>𝑇</m:t>
                              </m:r>
                            </m:e>
                            <m:sub>
                              <m:r>
                                <a:rPr lang="en-US" sz="3200" i="0">
                                  <a:latin typeface="Cambria Math" panose="02040503050406030204" pitchFamily="18" charset="0"/>
                                </a:rPr>
                                <m:t>2</m:t>
                              </m:r>
                            </m:sub>
                          </m:sSub>
                        </m:den>
                      </m:f>
                    </m:oMath>
                  </m:oMathPara>
                </a14:m>
                <a:endParaRPr lang="en-US" sz="3200" dirty="0"/>
              </a:p>
            </p:txBody>
          </p:sp>
        </mc:Choice>
        <mc:Fallback xmlns="">
          <p:sp>
            <p:nvSpPr>
              <p:cNvPr id="22" name="TextBox 21">
                <a:extLst>
                  <a:ext uri="{FF2B5EF4-FFF2-40B4-BE49-F238E27FC236}">
                    <a16:creationId xmlns:a16="http://schemas.microsoft.com/office/drawing/2014/main" id="{C0B4D195-01BF-0549-7DAA-3D060B2DEE68}"/>
                  </a:ext>
                </a:extLst>
              </p:cNvPr>
              <p:cNvSpPr txBox="1">
                <a:spLocks noRot="1" noChangeAspect="1" noMove="1" noResize="1" noEditPoints="1" noAdjustHandles="1" noChangeArrowheads="1" noChangeShapeType="1" noTextEdit="1"/>
              </p:cNvSpPr>
              <p:nvPr/>
            </p:nvSpPr>
            <p:spPr>
              <a:xfrm>
                <a:off x="6515045" y="5115574"/>
                <a:ext cx="6282646" cy="1094852"/>
              </a:xfrm>
              <a:prstGeom prst="rect">
                <a:avLst/>
              </a:prstGeom>
              <a:blipFill>
                <a:blip r:embed="rId12"/>
                <a:stretch>
                  <a:fillRect/>
                </a:stretch>
              </a:blipFill>
            </p:spPr>
            <p:txBody>
              <a:bodyPr/>
              <a:lstStyle/>
              <a:p>
                <a:r>
                  <a:rPr lang="en-US">
                    <a:noFill/>
                  </a:rPr>
                  <a:t> </a:t>
                </a:r>
              </a:p>
            </p:txBody>
          </p:sp>
        </mc:Fallback>
      </mc:AlternateContent>
      <p:sp>
        <p:nvSpPr>
          <p:cNvPr id="23" name="Title 1">
            <a:extLst>
              <a:ext uri="{FF2B5EF4-FFF2-40B4-BE49-F238E27FC236}">
                <a16:creationId xmlns:a16="http://schemas.microsoft.com/office/drawing/2014/main" id="{66B8E07F-1165-8516-EF4D-906DBE0E96F6}"/>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Ciclo di Carnot</a:t>
            </a:r>
            <a:endParaRPr lang="en-US" b="1" dirty="0"/>
          </a:p>
        </p:txBody>
      </p:sp>
    </p:spTree>
    <p:extLst>
      <p:ext uri="{BB962C8B-B14F-4D97-AF65-F5344CB8AC3E}">
        <p14:creationId xmlns:p14="http://schemas.microsoft.com/office/powerpoint/2010/main" val="23790112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C2122-4819-D3C6-03B7-BAE2216EFA05}"/>
            </a:ext>
          </a:extLst>
        </p:cNvPr>
        <p:cNvGrpSpPr/>
        <p:nvPr/>
      </p:nvGrpSpPr>
      <p:grpSpPr>
        <a:xfrm>
          <a:off x="0" y="0"/>
          <a:ext cx="0" cy="0"/>
          <a:chOff x="0" y="0"/>
          <a:chExt cx="0" cy="0"/>
        </a:xfrm>
      </p:grpSpPr>
      <p:pic>
        <p:nvPicPr>
          <p:cNvPr id="1040" name="Picture 16" descr="1893 Ad Otto Gas Engine 33rd Walnut St Philadelphia PA Corn Feed Mill CCG1">
            <a:extLst>
              <a:ext uri="{FF2B5EF4-FFF2-40B4-BE49-F238E27FC236}">
                <a16:creationId xmlns:a16="http://schemas.microsoft.com/office/drawing/2014/main" id="{8E8ACCA3-2607-4ADC-E331-EEFF00608D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214" y="1062964"/>
            <a:ext cx="7078682" cy="3251769"/>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Quando le auto sfrecciavano in piazza Duomo: il centro di Milano come un  enorme parcheggio nelle foto d'epoca - la Repubblica">
            <a:extLst>
              <a:ext uri="{FF2B5EF4-FFF2-40B4-BE49-F238E27FC236}">
                <a16:creationId xmlns:a16="http://schemas.microsoft.com/office/drawing/2014/main" id="{076F2DDA-1BB3-3B5E-C974-BF031520CA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101" y="4476240"/>
            <a:ext cx="3410307" cy="1932388"/>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Il miracolo economico - Storiaestorie">
            <a:extLst>
              <a:ext uri="{FF2B5EF4-FFF2-40B4-BE49-F238E27FC236}">
                <a16:creationId xmlns:a16="http://schemas.microsoft.com/office/drawing/2014/main" id="{C01850AF-E024-02A5-35EF-4DA74165896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1058" y="4476240"/>
            <a:ext cx="3320838" cy="199250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Keystone-France/Gamma-Keystone via Getty Images">
            <a:extLst>
              <a:ext uri="{FF2B5EF4-FFF2-40B4-BE49-F238E27FC236}">
                <a16:creationId xmlns:a16="http://schemas.microsoft.com/office/drawing/2014/main" id="{91997EE3-FD16-D63C-558E-D1A1ABC0BEA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66828" y="1062964"/>
            <a:ext cx="3845360" cy="5405778"/>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164EC861-89EC-0525-680C-2D92E4B2D321}"/>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Ciclo Otto</a:t>
            </a:r>
            <a:endParaRPr lang="en-US" b="1" dirty="0"/>
          </a:p>
        </p:txBody>
      </p:sp>
    </p:spTree>
    <p:extLst>
      <p:ext uri="{BB962C8B-B14F-4D97-AF65-F5344CB8AC3E}">
        <p14:creationId xmlns:p14="http://schemas.microsoft.com/office/powerpoint/2010/main" val="21464853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descr="A graph of a number of people&#10;&#10;AI-generated content may be incorrect.">
            <a:extLst>
              <a:ext uri="{FF2B5EF4-FFF2-40B4-BE49-F238E27FC236}">
                <a16:creationId xmlns:a16="http://schemas.microsoft.com/office/drawing/2014/main" id="{7211E3B6-AF25-5EC8-BD65-9CD7E1695B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8271" y="781484"/>
            <a:ext cx="7299359" cy="5152489"/>
          </a:xfrm>
          <a:prstGeom prst="rect">
            <a:avLst/>
          </a:prstGeom>
        </p:spPr>
      </p:pic>
      <p:pic>
        <p:nvPicPr>
          <p:cNvPr id="4" name="Picture 3" descr="A graph of a number of people&#10;&#10;AI-generated content may be incorrect.">
            <a:extLst>
              <a:ext uri="{FF2B5EF4-FFF2-40B4-BE49-F238E27FC236}">
                <a16:creationId xmlns:a16="http://schemas.microsoft.com/office/drawing/2014/main" id="{EB6E0755-7993-25F0-D5CD-E6E60A396A75}"/>
              </a:ext>
            </a:extLst>
          </p:cNvPr>
          <p:cNvPicPr>
            <a:picLocks noChangeAspect="1"/>
          </p:cNvPicPr>
          <p:nvPr/>
        </p:nvPicPr>
        <p:blipFill>
          <a:blip r:embed="rId2">
            <a:extLst>
              <a:ext uri="{28A0092B-C50C-407E-A947-70E740481C1C}">
                <a14:useLocalDpi xmlns:a14="http://schemas.microsoft.com/office/drawing/2010/main" val="0"/>
              </a:ext>
            </a:extLst>
          </a:blip>
          <a:srcRect l="75880" t="49257" r="16683" b="47325"/>
          <a:stretch>
            <a:fillRect/>
          </a:stretch>
        </p:blipFill>
        <p:spPr>
          <a:xfrm>
            <a:off x="8489311" y="2227262"/>
            <a:ext cx="1799364" cy="583671"/>
          </a:xfrm>
          <a:prstGeom prst="rect">
            <a:avLst/>
          </a:prstGeom>
          <a:ln w="38100">
            <a:noFill/>
          </a:ln>
        </p:spPr>
      </p:pic>
      <p:sp>
        <p:nvSpPr>
          <p:cNvPr id="5" name="Rectangle 4">
            <a:extLst>
              <a:ext uri="{FF2B5EF4-FFF2-40B4-BE49-F238E27FC236}">
                <a16:creationId xmlns:a16="http://schemas.microsoft.com/office/drawing/2014/main" id="{2053D38F-5D69-7B88-48E8-927AAC1ADBD5}"/>
              </a:ext>
            </a:extLst>
          </p:cNvPr>
          <p:cNvSpPr/>
          <p:nvPr/>
        </p:nvSpPr>
        <p:spPr>
          <a:xfrm>
            <a:off x="7484533" y="3293533"/>
            <a:ext cx="635000" cy="237067"/>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44A6FDCD-A36A-5415-DE16-FD7E8F3B2ABF}"/>
              </a:ext>
            </a:extLst>
          </p:cNvPr>
          <p:cNvCxnSpPr>
            <a:cxnSpLocks/>
          </p:cNvCxnSpPr>
          <p:nvPr/>
        </p:nvCxnSpPr>
        <p:spPr>
          <a:xfrm flipH="1">
            <a:off x="7484533" y="2299791"/>
            <a:ext cx="1085046" cy="993742"/>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AF058A66-92CA-0A74-51BE-71EA38DD38F9}"/>
              </a:ext>
            </a:extLst>
          </p:cNvPr>
          <p:cNvCxnSpPr>
            <a:cxnSpLocks/>
          </p:cNvCxnSpPr>
          <p:nvPr/>
        </p:nvCxnSpPr>
        <p:spPr>
          <a:xfrm flipH="1" flipV="1">
            <a:off x="7484533" y="3530600"/>
            <a:ext cx="1085046" cy="993742"/>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C8884D40-634F-B6E1-0F25-06317367AC1C}"/>
              </a:ext>
            </a:extLst>
          </p:cNvPr>
          <p:cNvPicPr>
            <a:picLocks noChangeAspect="1"/>
          </p:cNvPicPr>
          <p:nvPr/>
        </p:nvPicPr>
        <p:blipFill>
          <a:blip r:embed="rId3"/>
          <a:stretch>
            <a:fillRect/>
          </a:stretch>
        </p:blipFill>
        <p:spPr>
          <a:xfrm>
            <a:off x="8603446" y="2760397"/>
            <a:ext cx="2456382" cy="1763945"/>
          </a:xfrm>
          <a:prstGeom prst="rect">
            <a:avLst/>
          </a:prstGeom>
        </p:spPr>
      </p:pic>
      <p:sp>
        <p:nvSpPr>
          <p:cNvPr id="15" name="Rectangle 14">
            <a:extLst>
              <a:ext uri="{FF2B5EF4-FFF2-40B4-BE49-F238E27FC236}">
                <a16:creationId xmlns:a16="http://schemas.microsoft.com/office/drawing/2014/main" id="{82D58701-54AE-7BE2-FA5F-1169AB931F84}"/>
              </a:ext>
            </a:extLst>
          </p:cNvPr>
          <p:cNvSpPr/>
          <p:nvPr/>
        </p:nvSpPr>
        <p:spPr>
          <a:xfrm>
            <a:off x="8569579" y="2301658"/>
            <a:ext cx="2564088" cy="2222684"/>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846666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55C3C5-792C-DB72-03BC-9D3C408DDEDE}"/>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688D87B8-14EB-A4E3-9AA3-2A8A9EB4B1C4}"/>
              </a:ext>
            </a:extLst>
          </p:cNvPr>
          <p:cNvSpPr txBox="1">
            <a:spLocks/>
          </p:cNvSpPr>
          <p:nvPr/>
        </p:nvSpPr>
        <p:spPr>
          <a:xfrm>
            <a:off x="1" y="0"/>
            <a:ext cx="12192000" cy="395505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it-IT" b="1" dirty="0"/>
              <a:t>Cos’è l’energia?</a:t>
            </a:r>
            <a:endParaRPr lang="en-US" b="1" dirty="0"/>
          </a:p>
        </p:txBody>
      </p:sp>
    </p:spTree>
    <p:extLst>
      <p:ext uri="{BB962C8B-B14F-4D97-AF65-F5344CB8AC3E}">
        <p14:creationId xmlns:p14="http://schemas.microsoft.com/office/powerpoint/2010/main" val="7780822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B2AC7C-6CEF-6DB5-A109-D2A0E91072F8}"/>
            </a:ext>
          </a:extLst>
        </p:cNvPr>
        <p:cNvGrpSpPr/>
        <p:nvPr/>
      </p:nvGrpSpPr>
      <p:grpSpPr>
        <a:xfrm>
          <a:off x="0" y="0"/>
          <a:ext cx="0" cy="0"/>
          <a:chOff x="0" y="0"/>
          <a:chExt cx="0" cy="0"/>
        </a:xfrm>
      </p:grpSpPr>
      <p:cxnSp>
        <p:nvCxnSpPr>
          <p:cNvPr id="24" name="Straight Connector 23">
            <a:extLst>
              <a:ext uri="{FF2B5EF4-FFF2-40B4-BE49-F238E27FC236}">
                <a16:creationId xmlns:a16="http://schemas.microsoft.com/office/drawing/2014/main" id="{58B9B4BA-4167-88FB-B952-6C883473C04F}"/>
              </a:ext>
            </a:extLst>
          </p:cNvPr>
          <p:cNvCxnSpPr>
            <a:cxnSpLocks/>
          </p:cNvCxnSpPr>
          <p:nvPr/>
        </p:nvCxnSpPr>
        <p:spPr>
          <a:xfrm>
            <a:off x="700926" y="1442935"/>
            <a:ext cx="0" cy="4006694"/>
          </a:xfrm>
          <a:prstGeom prst="line">
            <a:avLst/>
          </a:prstGeom>
          <a:ln>
            <a:headEnd type="triangl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40A37EC9-9AD6-9D1E-8C1A-08770B2C3111}"/>
              </a:ext>
            </a:extLst>
          </p:cNvPr>
          <p:cNvCxnSpPr>
            <a:cxnSpLocks/>
          </p:cNvCxnSpPr>
          <p:nvPr/>
        </p:nvCxnSpPr>
        <p:spPr>
          <a:xfrm>
            <a:off x="700926" y="5449629"/>
            <a:ext cx="5787368" cy="0"/>
          </a:xfrm>
          <a:prstGeom prst="line">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a16="http://schemas.microsoft.com/office/drawing/2014/main" id="{4F0B7138-36F7-3296-E8E2-56ECCC28C896}"/>
              </a:ext>
            </a:extLst>
          </p:cNvPr>
          <p:cNvSpPr txBox="1"/>
          <p:nvPr/>
        </p:nvSpPr>
        <p:spPr>
          <a:xfrm>
            <a:off x="268462" y="1258269"/>
            <a:ext cx="350518" cy="369332"/>
          </a:xfrm>
          <a:prstGeom prst="rect">
            <a:avLst/>
          </a:prstGeom>
          <a:noFill/>
        </p:spPr>
        <p:txBody>
          <a:bodyPr wrap="square" rtlCol="0">
            <a:spAutoFit/>
          </a:bodyPr>
          <a:lstStyle/>
          <a:p>
            <a:r>
              <a:rPr lang="it-IT" dirty="0"/>
              <a:t>P</a:t>
            </a:r>
            <a:endParaRPr lang="en-US" dirty="0"/>
          </a:p>
        </p:txBody>
      </p:sp>
      <p:sp>
        <p:nvSpPr>
          <p:cNvPr id="36" name="TextBox 35">
            <a:extLst>
              <a:ext uri="{FF2B5EF4-FFF2-40B4-BE49-F238E27FC236}">
                <a16:creationId xmlns:a16="http://schemas.microsoft.com/office/drawing/2014/main" id="{33F181FB-98BC-90DD-0220-8CC298D3CED0}"/>
              </a:ext>
            </a:extLst>
          </p:cNvPr>
          <p:cNvSpPr txBox="1"/>
          <p:nvPr/>
        </p:nvSpPr>
        <p:spPr>
          <a:xfrm>
            <a:off x="6488294" y="5381536"/>
            <a:ext cx="350518" cy="369332"/>
          </a:xfrm>
          <a:prstGeom prst="rect">
            <a:avLst/>
          </a:prstGeom>
          <a:noFill/>
        </p:spPr>
        <p:txBody>
          <a:bodyPr wrap="square" rtlCol="0">
            <a:spAutoFit/>
          </a:bodyPr>
          <a:lstStyle/>
          <a:p>
            <a:r>
              <a:rPr lang="it-IT" dirty="0"/>
              <a:t>v</a:t>
            </a:r>
            <a:endParaRPr lang="en-US" dirty="0"/>
          </a:p>
        </p:txBody>
      </p:sp>
      <p:sp>
        <p:nvSpPr>
          <p:cNvPr id="43" name="Arrow: Down 42">
            <a:extLst>
              <a:ext uri="{FF2B5EF4-FFF2-40B4-BE49-F238E27FC236}">
                <a16:creationId xmlns:a16="http://schemas.microsoft.com/office/drawing/2014/main" id="{3DDE7DA5-229A-3230-16C4-DAABB1809308}"/>
              </a:ext>
            </a:extLst>
          </p:cNvPr>
          <p:cNvSpPr/>
          <p:nvPr/>
        </p:nvSpPr>
        <p:spPr>
          <a:xfrm rot="16200000">
            <a:off x="4063451" y="3572942"/>
            <a:ext cx="350515" cy="601903"/>
          </a:xfrm>
          <a:prstGeom prst="down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Down 44">
            <a:extLst>
              <a:ext uri="{FF2B5EF4-FFF2-40B4-BE49-F238E27FC236}">
                <a16:creationId xmlns:a16="http://schemas.microsoft.com/office/drawing/2014/main" id="{C9674066-DA14-1487-FE7A-768881F78B4E}"/>
              </a:ext>
            </a:extLst>
          </p:cNvPr>
          <p:cNvSpPr/>
          <p:nvPr/>
        </p:nvSpPr>
        <p:spPr>
          <a:xfrm rot="16200000">
            <a:off x="2017561" y="2421930"/>
            <a:ext cx="350515" cy="601903"/>
          </a:xfrm>
          <a:prstGeom prst="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F1F6F297-4EE7-263C-7EE5-08BA21E27D1F}"/>
                  </a:ext>
                </a:extLst>
              </p:cNvPr>
              <p:cNvSpPr txBox="1"/>
              <p:nvPr/>
            </p:nvSpPr>
            <p:spPr>
              <a:xfrm>
                <a:off x="1421638" y="2467056"/>
                <a:ext cx="420051"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𝐶</m:t>
                          </m:r>
                        </m:sub>
                      </m:sSub>
                    </m:oMath>
                  </m:oMathPara>
                </a14:m>
                <a:endParaRPr lang="en-US" sz="2400" dirty="0"/>
              </a:p>
            </p:txBody>
          </p:sp>
        </mc:Choice>
        <mc:Fallback xmlns="">
          <p:sp>
            <p:nvSpPr>
              <p:cNvPr id="16" name="TextBox 15">
                <a:extLst>
                  <a:ext uri="{FF2B5EF4-FFF2-40B4-BE49-F238E27FC236}">
                    <a16:creationId xmlns:a16="http://schemas.microsoft.com/office/drawing/2014/main" id="{F1F6F297-4EE7-263C-7EE5-08BA21E27D1F}"/>
                  </a:ext>
                </a:extLst>
              </p:cNvPr>
              <p:cNvSpPr txBox="1">
                <a:spLocks noRot="1" noChangeAspect="1" noMove="1" noResize="1" noEditPoints="1" noAdjustHandles="1" noChangeArrowheads="1" noChangeShapeType="1" noTextEdit="1"/>
              </p:cNvSpPr>
              <p:nvPr/>
            </p:nvSpPr>
            <p:spPr>
              <a:xfrm>
                <a:off x="1421638" y="2467056"/>
                <a:ext cx="420051" cy="369332"/>
              </a:xfrm>
              <a:prstGeom prst="rect">
                <a:avLst/>
              </a:prstGeom>
              <a:blipFill>
                <a:blip r:embed="rId3"/>
                <a:stretch>
                  <a:fillRect l="-24638" r="-4348" b="-2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49B5E088-5852-0258-867A-D8FD84802374}"/>
                  </a:ext>
                </a:extLst>
              </p:cNvPr>
              <p:cNvSpPr txBox="1"/>
              <p:nvPr/>
            </p:nvSpPr>
            <p:spPr>
              <a:xfrm>
                <a:off x="4581191" y="3698635"/>
                <a:ext cx="42268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𝐹</m:t>
                          </m:r>
                        </m:sub>
                      </m:sSub>
                    </m:oMath>
                  </m:oMathPara>
                </a14:m>
                <a:endParaRPr lang="en-US" sz="2400" dirty="0"/>
              </a:p>
            </p:txBody>
          </p:sp>
        </mc:Choice>
        <mc:Fallback xmlns="">
          <p:sp>
            <p:nvSpPr>
              <p:cNvPr id="21" name="TextBox 20">
                <a:extLst>
                  <a:ext uri="{FF2B5EF4-FFF2-40B4-BE49-F238E27FC236}">
                    <a16:creationId xmlns:a16="http://schemas.microsoft.com/office/drawing/2014/main" id="{49B5E088-5852-0258-867A-D8FD84802374}"/>
                  </a:ext>
                </a:extLst>
              </p:cNvPr>
              <p:cNvSpPr txBox="1">
                <a:spLocks noRot="1" noChangeAspect="1" noMove="1" noResize="1" noEditPoints="1" noAdjustHandles="1" noChangeArrowheads="1" noChangeShapeType="1" noTextEdit="1"/>
              </p:cNvSpPr>
              <p:nvPr/>
            </p:nvSpPr>
            <p:spPr>
              <a:xfrm>
                <a:off x="4581191" y="3698635"/>
                <a:ext cx="422680" cy="369332"/>
              </a:xfrm>
              <a:prstGeom prst="rect">
                <a:avLst/>
              </a:prstGeom>
              <a:blipFill>
                <a:blip r:embed="rId4"/>
                <a:stretch>
                  <a:fillRect l="-24638" r="-4348" b="-28333"/>
                </a:stretch>
              </a:blipFill>
            </p:spPr>
            <p:txBody>
              <a:bodyPr/>
              <a:lstStyle/>
              <a:p>
                <a:r>
                  <a:rPr lang="en-US">
                    <a:noFill/>
                  </a:rPr>
                  <a:t> </a:t>
                </a:r>
              </a:p>
            </p:txBody>
          </p:sp>
        </mc:Fallback>
      </mc:AlternateContent>
      <p:sp>
        <p:nvSpPr>
          <p:cNvPr id="42" name="TextBox 41">
            <a:extLst>
              <a:ext uri="{FF2B5EF4-FFF2-40B4-BE49-F238E27FC236}">
                <a16:creationId xmlns:a16="http://schemas.microsoft.com/office/drawing/2014/main" id="{62C6109E-00AA-BBCF-484A-9FE4FFE58ED1}"/>
              </a:ext>
            </a:extLst>
          </p:cNvPr>
          <p:cNvSpPr txBox="1"/>
          <p:nvPr/>
        </p:nvSpPr>
        <p:spPr>
          <a:xfrm>
            <a:off x="2511844" y="1678079"/>
            <a:ext cx="501505" cy="369332"/>
          </a:xfrm>
          <a:prstGeom prst="rect">
            <a:avLst/>
          </a:prstGeom>
          <a:noFill/>
        </p:spPr>
        <p:txBody>
          <a:bodyPr wrap="square" rtlCol="0">
            <a:spAutoFit/>
          </a:bodyPr>
          <a:lstStyle/>
          <a:p>
            <a:r>
              <a:rPr lang="it-IT" b="1" dirty="0">
                <a:solidFill>
                  <a:srgbClr val="FF0000"/>
                </a:solidFill>
              </a:rPr>
              <a:t>T2</a:t>
            </a:r>
            <a:endParaRPr lang="en-US" b="1" dirty="0">
              <a:solidFill>
                <a:srgbClr val="FF0000"/>
              </a:solidFill>
            </a:endParaRPr>
          </a:p>
        </p:txBody>
      </p:sp>
      <p:sp>
        <p:nvSpPr>
          <p:cNvPr id="46" name="TextBox 45">
            <a:extLst>
              <a:ext uri="{FF2B5EF4-FFF2-40B4-BE49-F238E27FC236}">
                <a16:creationId xmlns:a16="http://schemas.microsoft.com/office/drawing/2014/main" id="{6697611D-49B1-6522-FB4E-1AD22106921F}"/>
              </a:ext>
            </a:extLst>
          </p:cNvPr>
          <p:cNvSpPr txBox="1"/>
          <p:nvPr/>
        </p:nvSpPr>
        <p:spPr>
          <a:xfrm>
            <a:off x="4103101" y="4528787"/>
            <a:ext cx="501505" cy="369332"/>
          </a:xfrm>
          <a:prstGeom prst="rect">
            <a:avLst/>
          </a:prstGeom>
          <a:noFill/>
        </p:spPr>
        <p:txBody>
          <a:bodyPr wrap="square" rtlCol="0">
            <a:spAutoFit/>
          </a:bodyPr>
          <a:lstStyle/>
          <a:p>
            <a:r>
              <a:rPr lang="it-IT" b="1" dirty="0">
                <a:solidFill>
                  <a:srgbClr val="0070C0"/>
                </a:solidFill>
              </a:rPr>
              <a:t>T1</a:t>
            </a:r>
            <a:endParaRPr lang="en-US" b="1" dirty="0">
              <a:solidFill>
                <a:srgbClr val="0070C0"/>
              </a:solidFill>
            </a:endParaRPr>
          </a:p>
        </p:txBody>
      </p:sp>
      <p:sp>
        <p:nvSpPr>
          <p:cNvPr id="56" name="Freeform: Shape 55">
            <a:extLst>
              <a:ext uri="{FF2B5EF4-FFF2-40B4-BE49-F238E27FC236}">
                <a16:creationId xmlns:a16="http://schemas.microsoft.com/office/drawing/2014/main" id="{2C121DCF-C5FC-2F85-3457-642147870113}"/>
              </a:ext>
            </a:extLst>
          </p:cNvPr>
          <p:cNvSpPr/>
          <p:nvPr/>
        </p:nvSpPr>
        <p:spPr>
          <a:xfrm rot="20501574">
            <a:off x="2794295" y="3123927"/>
            <a:ext cx="797676" cy="1605040"/>
          </a:xfrm>
          <a:custGeom>
            <a:avLst/>
            <a:gdLst>
              <a:gd name="connsiteX0" fmla="*/ 1625600 w 1625600"/>
              <a:gd name="connsiteY0" fmla="*/ 1735667 h 1735667"/>
              <a:gd name="connsiteX1" fmla="*/ 567266 w 1625600"/>
              <a:gd name="connsiteY1" fmla="*/ 1151467 h 1735667"/>
              <a:gd name="connsiteX2" fmla="*/ 0 w 1625600"/>
              <a:gd name="connsiteY2" fmla="*/ 0 h 1735667"/>
            </a:gdLst>
            <a:ahLst/>
            <a:cxnLst>
              <a:cxn ang="0">
                <a:pos x="connsiteX0" y="connsiteY0"/>
              </a:cxn>
              <a:cxn ang="0">
                <a:pos x="connsiteX1" y="connsiteY1"/>
              </a:cxn>
              <a:cxn ang="0">
                <a:pos x="connsiteX2" y="connsiteY2"/>
              </a:cxn>
            </a:cxnLst>
            <a:rect l="l" t="t" r="r" b="b"/>
            <a:pathLst>
              <a:path w="1625600" h="1735667">
                <a:moveTo>
                  <a:pt x="1625600" y="1735667"/>
                </a:moveTo>
                <a:cubicBezTo>
                  <a:pt x="1231899" y="1588206"/>
                  <a:pt x="838199" y="1440745"/>
                  <a:pt x="567266" y="1151467"/>
                </a:cubicBezTo>
                <a:cubicBezTo>
                  <a:pt x="296333" y="862189"/>
                  <a:pt x="148166" y="431094"/>
                  <a:pt x="0" y="0"/>
                </a:cubicBezTo>
              </a:path>
            </a:pathLst>
          </a:cu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7BBB4F30-87D4-67E5-BD4D-0E8EA158941F}"/>
              </a:ext>
            </a:extLst>
          </p:cNvPr>
          <p:cNvSpPr>
            <a:spLocks noChangeAspect="1"/>
          </p:cNvSpPr>
          <p:nvPr/>
        </p:nvSpPr>
        <p:spPr>
          <a:xfrm flipH="1">
            <a:off x="3784136" y="4539659"/>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0" name="Straight Arrow Connector 59">
            <a:extLst>
              <a:ext uri="{FF2B5EF4-FFF2-40B4-BE49-F238E27FC236}">
                <a16:creationId xmlns:a16="http://schemas.microsoft.com/office/drawing/2014/main" id="{EE17AD84-4D1C-FBA2-E49D-1C674D68BE5F}"/>
              </a:ext>
            </a:extLst>
          </p:cNvPr>
          <p:cNvCxnSpPr>
            <a:cxnSpLocks/>
            <a:stCxn id="56" idx="2"/>
          </p:cNvCxnSpPr>
          <p:nvPr/>
        </p:nvCxnSpPr>
        <p:spPr>
          <a:xfrm flipH="1" flipV="1">
            <a:off x="2562401" y="2061001"/>
            <a:ext cx="1" cy="1228823"/>
          </a:xfrm>
          <a:prstGeom prst="straightConnector1">
            <a:avLst/>
          </a:pr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cxnSp>
      <p:sp>
        <p:nvSpPr>
          <p:cNvPr id="61" name="Freeform: Shape 60">
            <a:extLst>
              <a:ext uri="{FF2B5EF4-FFF2-40B4-BE49-F238E27FC236}">
                <a16:creationId xmlns:a16="http://schemas.microsoft.com/office/drawing/2014/main" id="{4711519F-48BA-ABB3-044E-9DA5FF4194F7}"/>
              </a:ext>
            </a:extLst>
          </p:cNvPr>
          <p:cNvSpPr/>
          <p:nvPr/>
        </p:nvSpPr>
        <p:spPr>
          <a:xfrm rot="20501574">
            <a:off x="2815281" y="1909359"/>
            <a:ext cx="797676" cy="1605040"/>
          </a:xfrm>
          <a:custGeom>
            <a:avLst/>
            <a:gdLst>
              <a:gd name="connsiteX0" fmla="*/ 1625600 w 1625600"/>
              <a:gd name="connsiteY0" fmla="*/ 1735667 h 1735667"/>
              <a:gd name="connsiteX1" fmla="*/ 567266 w 1625600"/>
              <a:gd name="connsiteY1" fmla="*/ 1151467 h 1735667"/>
              <a:gd name="connsiteX2" fmla="*/ 0 w 1625600"/>
              <a:gd name="connsiteY2" fmla="*/ 0 h 1735667"/>
            </a:gdLst>
            <a:ahLst/>
            <a:cxnLst>
              <a:cxn ang="0">
                <a:pos x="connsiteX0" y="connsiteY0"/>
              </a:cxn>
              <a:cxn ang="0">
                <a:pos x="connsiteX1" y="connsiteY1"/>
              </a:cxn>
              <a:cxn ang="0">
                <a:pos x="connsiteX2" y="connsiteY2"/>
              </a:cxn>
            </a:cxnLst>
            <a:rect l="l" t="t" r="r" b="b"/>
            <a:pathLst>
              <a:path w="1625600" h="1735667">
                <a:moveTo>
                  <a:pt x="1625600" y="1735667"/>
                </a:moveTo>
                <a:cubicBezTo>
                  <a:pt x="1231899" y="1588206"/>
                  <a:pt x="838199" y="1440745"/>
                  <a:pt x="567266" y="1151467"/>
                </a:cubicBezTo>
                <a:cubicBezTo>
                  <a:pt x="296333" y="862189"/>
                  <a:pt x="148166" y="431094"/>
                  <a:pt x="0" y="0"/>
                </a:cubicBezTo>
              </a:path>
            </a:pathLst>
          </a:custGeom>
          <a:noFill/>
          <a:ln>
            <a:headEnd type="arrow"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4" name="Straight Arrow Connector 63">
            <a:extLst>
              <a:ext uri="{FF2B5EF4-FFF2-40B4-BE49-F238E27FC236}">
                <a16:creationId xmlns:a16="http://schemas.microsoft.com/office/drawing/2014/main" id="{767E1ADE-1BFC-482F-F58F-595AD73FD023}"/>
              </a:ext>
            </a:extLst>
          </p:cNvPr>
          <p:cNvCxnSpPr>
            <a:cxnSpLocks/>
          </p:cNvCxnSpPr>
          <p:nvPr/>
        </p:nvCxnSpPr>
        <p:spPr>
          <a:xfrm flipH="1" flipV="1">
            <a:off x="3823863" y="3369989"/>
            <a:ext cx="1" cy="1228823"/>
          </a:xfrm>
          <a:prstGeom prst="straightConnector1">
            <a:avLst/>
          </a:prstGeom>
          <a:noFill/>
          <a:ln>
            <a:headEnd type="arrow" w="med" len="med"/>
            <a:tailEnd type="none" w="med" len="med"/>
          </a:ln>
        </p:spPr>
        <p:style>
          <a:lnRef idx="2">
            <a:schemeClr val="accent1">
              <a:shade val="15000"/>
            </a:schemeClr>
          </a:lnRef>
          <a:fillRef idx="1">
            <a:schemeClr val="accent1"/>
          </a:fillRef>
          <a:effectRef idx="0">
            <a:schemeClr val="accent1"/>
          </a:effectRef>
          <a:fontRef idx="minor">
            <a:schemeClr val="lt1"/>
          </a:fontRef>
        </p:style>
      </p:cxnSp>
      <p:sp>
        <p:nvSpPr>
          <p:cNvPr id="65" name="Oval 64">
            <a:extLst>
              <a:ext uri="{FF2B5EF4-FFF2-40B4-BE49-F238E27FC236}">
                <a16:creationId xmlns:a16="http://schemas.microsoft.com/office/drawing/2014/main" id="{13FA5F2F-4095-6044-826E-AEBCBFFC82C0}"/>
              </a:ext>
            </a:extLst>
          </p:cNvPr>
          <p:cNvSpPr>
            <a:spLocks noChangeAspect="1"/>
          </p:cNvSpPr>
          <p:nvPr/>
        </p:nvSpPr>
        <p:spPr>
          <a:xfrm flipH="1">
            <a:off x="2533166" y="3259423"/>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3B5CDFDA-766F-13E2-A3FF-CA1A09D0E786}"/>
              </a:ext>
            </a:extLst>
          </p:cNvPr>
          <p:cNvSpPr>
            <a:spLocks noChangeAspect="1"/>
          </p:cNvSpPr>
          <p:nvPr/>
        </p:nvSpPr>
        <p:spPr>
          <a:xfrm flipH="1">
            <a:off x="3784136" y="3327082"/>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9" name="Straight Connector 68">
            <a:extLst>
              <a:ext uri="{FF2B5EF4-FFF2-40B4-BE49-F238E27FC236}">
                <a16:creationId xmlns:a16="http://schemas.microsoft.com/office/drawing/2014/main" id="{0164C529-3CA1-2A13-B981-5089A3CA46AC}"/>
              </a:ext>
            </a:extLst>
          </p:cNvPr>
          <p:cNvCxnSpPr>
            <a:cxnSpLocks/>
          </p:cNvCxnSpPr>
          <p:nvPr/>
        </p:nvCxnSpPr>
        <p:spPr>
          <a:xfrm>
            <a:off x="2568906" y="3292479"/>
            <a:ext cx="0" cy="2157150"/>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sp>
        <p:nvSpPr>
          <p:cNvPr id="67" name="Oval 66">
            <a:extLst>
              <a:ext uri="{FF2B5EF4-FFF2-40B4-BE49-F238E27FC236}">
                <a16:creationId xmlns:a16="http://schemas.microsoft.com/office/drawing/2014/main" id="{25020EFF-6973-E93C-C6A1-2AC5AF854038}"/>
              </a:ext>
            </a:extLst>
          </p:cNvPr>
          <p:cNvSpPr>
            <a:spLocks noChangeAspect="1"/>
          </p:cNvSpPr>
          <p:nvPr/>
        </p:nvSpPr>
        <p:spPr>
          <a:xfrm flipH="1">
            <a:off x="2522672" y="2022530"/>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2" name="Straight Connector 71">
            <a:extLst>
              <a:ext uri="{FF2B5EF4-FFF2-40B4-BE49-F238E27FC236}">
                <a16:creationId xmlns:a16="http://schemas.microsoft.com/office/drawing/2014/main" id="{1B8DCB8F-79A0-FE58-8021-B63BDDBD2EFC}"/>
              </a:ext>
            </a:extLst>
          </p:cNvPr>
          <p:cNvCxnSpPr>
            <a:cxnSpLocks/>
          </p:cNvCxnSpPr>
          <p:nvPr/>
        </p:nvCxnSpPr>
        <p:spPr>
          <a:xfrm>
            <a:off x="3817286" y="4598812"/>
            <a:ext cx="0" cy="850817"/>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cxnSp>
        <p:nvCxnSpPr>
          <p:cNvPr id="76" name="Straight Connector 75">
            <a:extLst>
              <a:ext uri="{FF2B5EF4-FFF2-40B4-BE49-F238E27FC236}">
                <a16:creationId xmlns:a16="http://schemas.microsoft.com/office/drawing/2014/main" id="{2462FB76-FFF7-C433-F1CD-38575F4C8806}"/>
              </a:ext>
            </a:extLst>
          </p:cNvPr>
          <p:cNvCxnSpPr>
            <a:cxnSpLocks/>
          </p:cNvCxnSpPr>
          <p:nvPr/>
        </p:nvCxnSpPr>
        <p:spPr>
          <a:xfrm flipV="1">
            <a:off x="715446" y="4567018"/>
            <a:ext cx="3129405" cy="5550"/>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sp>
        <p:nvSpPr>
          <p:cNvPr id="75" name="Oval 74">
            <a:extLst>
              <a:ext uri="{FF2B5EF4-FFF2-40B4-BE49-F238E27FC236}">
                <a16:creationId xmlns:a16="http://schemas.microsoft.com/office/drawing/2014/main" id="{DC8C1B42-23B5-251E-90DC-CB77118E0886}"/>
              </a:ext>
            </a:extLst>
          </p:cNvPr>
          <p:cNvSpPr>
            <a:spLocks noChangeAspect="1"/>
          </p:cNvSpPr>
          <p:nvPr/>
        </p:nvSpPr>
        <p:spPr>
          <a:xfrm flipH="1">
            <a:off x="2522672" y="4534251"/>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Box 78">
            <a:extLst>
              <a:ext uri="{FF2B5EF4-FFF2-40B4-BE49-F238E27FC236}">
                <a16:creationId xmlns:a16="http://schemas.microsoft.com/office/drawing/2014/main" id="{4F2EB1B2-823A-3B0B-480B-F69962418834}"/>
              </a:ext>
            </a:extLst>
          </p:cNvPr>
          <p:cNvSpPr txBox="1"/>
          <p:nvPr/>
        </p:nvSpPr>
        <p:spPr>
          <a:xfrm>
            <a:off x="2327622" y="4249028"/>
            <a:ext cx="350518" cy="369332"/>
          </a:xfrm>
          <a:prstGeom prst="rect">
            <a:avLst/>
          </a:prstGeom>
          <a:noFill/>
        </p:spPr>
        <p:txBody>
          <a:bodyPr wrap="square" rtlCol="0">
            <a:spAutoFit/>
          </a:bodyPr>
          <a:lstStyle/>
          <a:p>
            <a:r>
              <a:rPr lang="it-IT" dirty="0"/>
              <a:t>0</a:t>
            </a:r>
            <a:endParaRPr lang="en-US" dirty="0"/>
          </a:p>
        </p:txBody>
      </p:sp>
      <p:sp>
        <p:nvSpPr>
          <p:cNvPr id="80" name="TextBox 79">
            <a:extLst>
              <a:ext uri="{FF2B5EF4-FFF2-40B4-BE49-F238E27FC236}">
                <a16:creationId xmlns:a16="http://schemas.microsoft.com/office/drawing/2014/main" id="{28830914-E860-8EBF-0F0E-317B37F73F06}"/>
              </a:ext>
            </a:extLst>
          </p:cNvPr>
          <p:cNvSpPr txBox="1"/>
          <p:nvPr/>
        </p:nvSpPr>
        <p:spPr>
          <a:xfrm>
            <a:off x="3838384" y="4276028"/>
            <a:ext cx="350518" cy="369332"/>
          </a:xfrm>
          <a:prstGeom prst="rect">
            <a:avLst/>
          </a:prstGeom>
          <a:noFill/>
        </p:spPr>
        <p:txBody>
          <a:bodyPr wrap="square" rtlCol="0">
            <a:spAutoFit/>
          </a:bodyPr>
          <a:lstStyle/>
          <a:p>
            <a:r>
              <a:rPr lang="it-IT" dirty="0"/>
              <a:t>1</a:t>
            </a:r>
            <a:endParaRPr lang="en-US" dirty="0"/>
          </a:p>
        </p:txBody>
      </p:sp>
      <p:sp>
        <p:nvSpPr>
          <p:cNvPr id="81" name="TextBox 80">
            <a:extLst>
              <a:ext uri="{FF2B5EF4-FFF2-40B4-BE49-F238E27FC236}">
                <a16:creationId xmlns:a16="http://schemas.microsoft.com/office/drawing/2014/main" id="{C265B215-57A5-EDD7-FA64-35A06F12E81D}"/>
              </a:ext>
            </a:extLst>
          </p:cNvPr>
          <p:cNvSpPr txBox="1"/>
          <p:nvPr/>
        </p:nvSpPr>
        <p:spPr>
          <a:xfrm>
            <a:off x="2236734" y="3130625"/>
            <a:ext cx="350518" cy="369332"/>
          </a:xfrm>
          <a:prstGeom prst="rect">
            <a:avLst/>
          </a:prstGeom>
          <a:noFill/>
        </p:spPr>
        <p:txBody>
          <a:bodyPr wrap="square" rtlCol="0">
            <a:spAutoFit/>
          </a:bodyPr>
          <a:lstStyle/>
          <a:p>
            <a:r>
              <a:rPr lang="it-IT" dirty="0"/>
              <a:t>2</a:t>
            </a:r>
            <a:endParaRPr lang="en-US" dirty="0"/>
          </a:p>
        </p:txBody>
      </p:sp>
      <p:sp>
        <p:nvSpPr>
          <p:cNvPr id="82" name="TextBox 81">
            <a:extLst>
              <a:ext uri="{FF2B5EF4-FFF2-40B4-BE49-F238E27FC236}">
                <a16:creationId xmlns:a16="http://schemas.microsoft.com/office/drawing/2014/main" id="{54D82E56-5AAF-3AD7-0529-82B1546BB5FC}"/>
              </a:ext>
            </a:extLst>
          </p:cNvPr>
          <p:cNvSpPr txBox="1"/>
          <p:nvPr/>
        </p:nvSpPr>
        <p:spPr>
          <a:xfrm>
            <a:off x="2251611" y="1802083"/>
            <a:ext cx="350518" cy="369332"/>
          </a:xfrm>
          <a:prstGeom prst="rect">
            <a:avLst/>
          </a:prstGeom>
          <a:noFill/>
        </p:spPr>
        <p:txBody>
          <a:bodyPr wrap="square" rtlCol="0">
            <a:spAutoFit/>
          </a:bodyPr>
          <a:lstStyle/>
          <a:p>
            <a:r>
              <a:rPr lang="it-IT" dirty="0"/>
              <a:t>3</a:t>
            </a:r>
            <a:endParaRPr lang="en-US" dirty="0"/>
          </a:p>
        </p:txBody>
      </p:sp>
      <p:sp>
        <p:nvSpPr>
          <p:cNvPr id="83" name="TextBox 82">
            <a:extLst>
              <a:ext uri="{FF2B5EF4-FFF2-40B4-BE49-F238E27FC236}">
                <a16:creationId xmlns:a16="http://schemas.microsoft.com/office/drawing/2014/main" id="{D9016EB3-1722-C13A-4CD5-BA0FAB8FFA27}"/>
              </a:ext>
            </a:extLst>
          </p:cNvPr>
          <p:cNvSpPr txBox="1"/>
          <p:nvPr/>
        </p:nvSpPr>
        <p:spPr>
          <a:xfrm>
            <a:off x="3815267" y="3114485"/>
            <a:ext cx="350518" cy="369332"/>
          </a:xfrm>
          <a:prstGeom prst="rect">
            <a:avLst/>
          </a:prstGeom>
          <a:noFill/>
        </p:spPr>
        <p:txBody>
          <a:bodyPr wrap="square" rtlCol="0">
            <a:spAutoFit/>
          </a:bodyPr>
          <a:lstStyle/>
          <a:p>
            <a:r>
              <a:rPr lang="it-IT" dirty="0"/>
              <a:t>4</a:t>
            </a:r>
            <a:endParaRPr lang="en-US" dirty="0"/>
          </a:p>
        </p:txBody>
      </p:sp>
      <p:sp>
        <p:nvSpPr>
          <p:cNvPr id="86" name="TextBox 85">
            <a:extLst>
              <a:ext uri="{FF2B5EF4-FFF2-40B4-BE49-F238E27FC236}">
                <a16:creationId xmlns:a16="http://schemas.microsoft.com/office/drawing/2014/main" id="{6E65D51A-0012-A9B8-530D-8805B79F95E8}"/>
              </a:ext>
            </a:extLst>
          </p:cNvPr>
          <p:cNvSpPr txBox="1"/>
          <p:nvPr/>
        </p:nvSpPr>
        <p:spPr>
          <a:xfrm>
            <a:off x="6128790" y="4919909"/>
            <a:ext cx="1703942" cy="276999"/>
          </a:xfrm>
          <a:prstGeom prst="rect">
            <a:avLst/>
          </a:prstGeom>
          <a:noFill/>
        </p:spPr>
        <p:txBody>
          <a:bodyPr wrap="square">
            <a:spAutoFit/>
          </a:bodyPr>
          <a:lstStyle/>
          <a:p>
            <a:r>
              <a:rPr lang="en-US" sz="1200" dirty="0"/>
              <a:t>Fonte GIF: </a:t>
            </a:r>
            <a:r>
              <a:rPr lang="en-US" sz="1200" dirty="0" err="1"/>
              <a:t>wikipedia</a:t>
            </a:r>
            <a:endParaRPr lang="en-US" sz="1200" dirty="0"/>
          </a:p>
        </p:txBody>
      </p:sp>
      <p:pic>
        <p:nvPicPr>
          <p:cNvPr id="87" name="Picture 86" descr="A diagram of a car engine&#10;&#10;AI-generated content may be incorrect.">
            <a:extLst>
              <a:ext uri="{FF2B5EF4-FFF2-40B4-BE49-F238E27FC236}">
                <a16:creationId xmlns:a16="http://schemas.microsoft.com/office/drawing/2014/main" id="{C0A10363-6462-CC53-9CF5-AC72BF5A5C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53982" y="2406210"/>
            <a:ext cx="1903484" cy="2537978"/>
          </a:xfrm>
          <a:prstGeom prst="rect">
            <a:avLst/>
          </a:prstGeom>
        </p:spPr>
      </p:pic>
      <p:sp>
        <p:nvSpPr>
          <p:cNvPr id="88" name="TextBox 87">
            <a:extLst>
              <a:ext uri="{FF2B5EF4-FFF2-40B4-BE49-F238E27FC236}">
                <a16:creationId xmlns:a16="http://schemas.microsoft.com/office/drawing/2014/main" id="{A6A962B8-5AAE-E2BD-3E5D-E37759F9B205}"/>
              </a:ext>
            </a:extLst>
          </p:cNvPr>
          <p:cNvSpPr txBox="1"/>
          <p:nvPr/>
        </p:nvSpPr>
        <p:spPr>
          <a:xfrm>
            <a:off x="2471111" y="5410449"/>
            <a:ext cx="551131" cy="369332"/>
          </a:xfrm>
          <a:prstGeom prst="rect">
            <a:avLst/>
          </a:prstGeom>
          <a:noFill/>
        </p:spPr>
        <p:txBody>
          <a:bodyPr wrap="square" rtlCol="0">
            <a:spAutoFit/>
          </a:bodyPr>
          <a:lstStyle/>
          <a:p>
            <a:r>
              <a:rPr lang="it-IT" dirty="0"/>
              <a:t>Va</a:t>
            </a:r>
            <a:endParaRPr lang="en-US" dirty="0"/>
          </a:p>
        </p:txBody>
      </p:sp>
      <p:sp>
        <p:nvSpPr>
          <p:cNvPr id="89" name="TextBox 88">
            <a:extLst>
              <a:ext uri="{FF2B5EF4-FFF2-40B4-BE49-F238E27FC236}">
                <a16:creationId xmlns:a16="http://schemas.microsoft.com/office/drawing/2014/main" id="{43CEA873-8D5D-87F8-1BD5-C8D2282A303E}"/>
              </a:ext>
            </a:extLst>
          </p:cNvPr>
          <p:cNvSpPr txBox="1"/>
          <p:nvPr/>
        </p:nvSpPr>
        <p:spPr>
          <a:xfrm>
            <a:off x="3767303" y="5410449"/>
            <a:ext cx="551131" cy="369332"/>
          </a:xfrm>
          <a:prstGeom prst="rect">
            <a:avLst/>
          </a:prstGeom>
          <a:noFill/>
        </p:spPr>
        <p:txBody>
          <a:bodyPr wrap="square" rtlCol="0">
            <a:spAutoFit/>
          </a:bodyPr>
          <a:lstStyle/>
          <a:p>
            <a:r>
              <a:rPr lang="it-IT" dirty="0"/>
              <a:t>Vb</a:t>
            </a:r>
            <a:endParaRPr lang="en-US" dirty="0"/>
          </a:p>
        </p:txBody>
      </p:sp>
      <p:sp>
        <p:nvSpPr>
          <p:cNvPr id="90" name="TextBox 89">
            <a:extLst>
              <a:ext uri="{FF2B5EF4-FFF2-40B4-BE49-F238E27FC236}">
                <a16:creationId xmlns:a16="http://schemas.microsoft.com/office/drawing/2014/main" id="{11B5743A-BD2B-8F1A-D9C7-CBCCF93C119B}"/>
              </a:ext>
            </a:extLst>
          </p:cNvPr>
          <p:cNvSpPr txBox="1"/>
          <p:nvPr/>
        </p:nvSpPr>
        <p:spPr>
          <a:xfrm>
            <a:off x="234158" y="4276028"/>
            <a:ext cx="551131" cy="369332"/>
          </a:xfrm>
          <a:prstGeom prst="rect">
            <a:avLst/>
          </a:prstGeom>
          <a:noFill/>
        </p:spPr>
        <p:txBody>
          <a:bodyPr wrap="square" rtlCol="0">
            <a:spAutoFit/>
          </a:bodyPr>
          <a:lstStyle/>
          <a:p>
            <a:r>
              <a:rPr lang="it-IT" dirty="0"/>
              <a:t>Pa</a:t>
            </a:r>
            <a:endParaRPr lang="en-US" dirty="0"/>
          </a:p>
        </p:txBody>
      </p:sp>
      <p:sp>
        <p:nvSpPr>
          <p:cNvPr id="91" name="TextBox 90">
            <a:extLst>
              <a:ext uri="{FF2B5EF4-FFF2-40B4-BE49-F238E27FC236}">
                <a16:creationId xmlns:a16="http://schemas.microsoft.com/office/drawing/2014/main" id="{6D1F54E6-3248-EC89-313D-3B303C766D62}"/>
              </a:ext>
            </a:extLst>
          </p:cNvPr>
          <p:cNvSpPr txBox="1"/>
          <p:nvPr/>
        </p:nvSpPr>
        <p:spPr>
          <a:xfrm>
            <a:off x="243720" y="1801943"/>
            <a:ext cx="551131" cy="369332"/>
          </a:xfrm>
          <a:prstGeom prst="rect">
            <a:avLst/>
          </a:prstGeom>
          <a:noFill/>
        </p:spPr>
        <p:txBody>
          <a:bodyPr wrap="square" rtlCol="0">
            <a:spAutoFit/>
          </a:bodyPr>
          <a:lstStyle/>
          <a:p>
            <a:r>
              <a:rPr lang="it-IT" dirty="0"/>
              <a:t>Pb</a:t>
            </a:r>
            <a:endParaRPr lang="en-US" dirty="0"/>
          </a:p>
        </p:txBody>
      </p:sp>
      <p:cxnSp>
        <p:nvCxnSpPr>
          <p:cNvPr id="97" name="Straight Connector 96">
            <a:extLst>
              <a:ext uri="{FF2B5EF4-FFF2-40B4-BE49-F238E27FC236}">
                <a16:creationId xmlns:a16="http://schemas.microsoft.com/office/drawing/2014/main" id="{8ED5FA3F-0A27-8EED-9B22-E6A1AD379C1E}"/>
              </a:ext>
            </a:extLst>
          </p:cNvPr>
          <p:cNvCxnSpPr>
            <a:cxnSpLocks/>
          </p:cNvCxnSpPr>
          <p:nvPr/>
        </p:nvCxnSpPr>
        <p:spPr>
          <a:xfrm>
            <a:off x="700926" y="2077864"/>
            <a:ext cx="1882461" cy="0"/>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grpSp>
        <p:nvGrpSpPr>
          <p:cNvPr id="99" name="Group 98">
            <a:extLst>
              <a:ext uri="{FF2B5EF4-FFF2-40B4-BE49-F238E27FC236}">
                <a16:creationId xmlns:a16="http://schemas.microsoft.com/office/drawing/2014/main" id="{30B85159-2555-8611-9FC1-3FBD1952247A}"/>
              </a:ext>
            </a:extLst>
          </p:cNvPr>
          <p:cNvGrpSpPr/>
          <p:nvPr/>
        </p:nvGrpSpPr>
        <p:grpSpPr>
          <a:xfrm>
            <a:off x="8299211" y="1727926"/>
            <a:ext cx="3551768" cy="3742267"/>
            <a:chOff x="4267200" y="1151467"/>
            <a:chExt cx="3551768" cy="3742267"/>
          </a:xfrm>
        </p:grpSpPr>
        <p:sp>
          <p:nvSpPr>
            <p:cNvPr id="100" name="Rectangle 99">
              <a:extLst>
                <a:ext uri="{FF2B5EF4-FFF2-40B4-BE49-F238E27FC236}">
                  <a16:creationId xmlns:a16="http://schemas.microsoft.com/office/drawing/2014/main" id="{65401020-67BC-9A33-EBAF-CB50E7C15F3E}"/>
                </a:ext>
              </a:extLst>
            </p:cNvPr>
            <p:cNvSpPr/>
            <p:nvPr/>
          </p:nvSpPr>
          <p:spPr>
            <a:xfrm>
              <a:off x="4267200" y="1151467"/>
              <a:ext cx="2810934" cy="55880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SORGENTE CALDA (T2)</a:t>
              </a:r>
              <a:endParaRPr lang="en-US" dirty="0"/>
            </a:p>
          </p:txBody>
        </p:sp>
        <p:sp>
          <p:nvSpPr>
            <p:cNvPr id="101" name="Rectangle 100">
              <a:extLst>
                <a:ext uri="{FF2B5EF4-FFF2-40B4-BE49-F238E27FC236}">
                  <a16:creationId xmlns:a16="http://schemas.microsoft.com/office/drawing/2014/main" id="{FE6A3A38-3BC5-9EB5-E9EF-4551C3EE5CAC}"/>
                </a:ext>
              </a:extLst>
            </p:cNvPr>
            <p:cNvSpPr/>
            <p:nvPr/>
          </p:nvSpPr>
          <p:spPr>
            <a:xfrm>
              <a:off x="4267200" y="4334934"/>
              <a:ext cx="2810934" cy="558800"/>
            </a:xfrm>
            <a:prstGeom prst="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SORGENTE FREDDA (T1)</a:t>
              </a:r>
              <a:endParaRPr lang="en-US" dirty="0"/>
            </a:p>
          </p:txBody>
        </p:sp>
        <p:sp>
          <p:nvSpPr>
            <p:cNvPr id="102" name="Oval 101">
              <a:extLst>
                <a:ext uri="{FF2B5EF4-FFF2-40B4-BE49-F238E27FC236}">
                  <a16:creationId xmlns:a16="http://schemas.microsoft.com/office/drawing/2014/main" id="{8BC4930C-BF36-E153-94C1-E51F00AA14C9}"/>
                </a:ext>
              </a:extLst>
            </p:cNvPr>
            <p:cNvSpPr>
              <a:spLocks noChangeAspect="1"/>
            </p:cNvSpPr>
            <p:nvPr/>
          </p:nvSpPr>
          <p:spPr>
            <a:xfrm>
              <a:off x="5239777" y="2607189"/>
              <a:ext cx="830823" cy="830823"/>
            </a:xfrm>
            <a:prstGeom prst="ellipse">
              <a:avLst/>
            </a:prstGeom>
            <a:solidFill>
              <a:schemeClr val="bg2">
                <a:lumMod val="9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TextBox 102">
              <a:extLst>
                <a:ext uri="{FF2B5EF4-FFF2-40B4-BE49-F238E27FC236}">
                  <a16:creationId xmlns:a16="http://schemas.microsoft.com/office/drawing/2014/main" id="{641D177B-2018-FEB7-2046-D7B9C42F4176}"/>
                </a:ext>
              </a:extLst>
            </p:cNvPr>
            <p:cNvSpPr txBox="1"/>
            <p:nvPr/>
          </p:nvSpPr>
          <p:spPr>
            <a:xfrm>
              <a:off x="5375788" y="2837934"/>
              <a:ext cx="558800" cy="369332"/>
            </a:xfrm>
            <a:prstGeom prst="rect">
              <a:avLst/>
            </a:prstGeom>
            <a:noFill/>
          </p:spPr>
          <p:txBody>
            <a:bodyPr wrap="square" rtlCol="0">
              <a:spAutoFit/>
            </a:bodyPr>
            <a:lstStyle/>
            <a:p>
              <a:pPr algn="ctr"/>
              <a:r>
                <a:rPr lang="it-IT" dirty="0"/>
                <a:t>M</a:t>
              </a:r>
              <a:endParaRPr lang="en-US" dirty="0"/>
            </a:p>
          </p:txBody>
        </p:sp>
        <p:sp>
          <p:nvSpPr>
            <p:cNvPr id="104" name="Arrow: Down 103">
              <a:extLst>
                <a:ext uri="{FF2B5EF4-FFF2-40B4-BE49-F238E27FC236}">
                  <a16:creationId xmlns:a16="http://schemas.microsoft.com/office/drawing/2014/main" id="{3B5340F2-A92E-4F84-27DA-445EC60E23B3}"/>
                </a:ext>
              </a:extLst>
            </p:cNvPr>
            <p:cNvSpPr/>
            <p:nvPr/>
          </p:nvSpPr>
          <p:spPr>
            <a:xfrm>
              <a:off x="5479930" y="1882049"/>
              <a:ext cx="350515" cy="601903"/>
            </a:xfrm>
            <a:prstGeom prst="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Arrow: Down 104">
              <a:extLst>
                <a:ext uri="{FF2B5EF4-FFF2-40B4-BE49-F238E27FC236}">
                  <a16:creationId xmlns:a16="http://schemas.microsoft.com/office/drawing/2014/main" id="{88430EAD-456E-8B5E-BFC0-12C698A2460E}"/>
                </a:ext>
              </a:extLst>
            </p:cNvPr>
            <p:cNvSpPr/>
            <p:nvPr/>
          </p:nvSpPr>
          <p:spPr>
            <a:xfrm>
              <a:off x="5479929" y="3561249"/>
              <a:ext cx="350515" cy="601903"/>
            </a:xfrm>
            <a:prstGeom prst="down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Arrow: Down 105">
              <a:extLst>
                <a:ext uri="{FF2B5EF4-FFF2-40B4-BE49-F238E27FC236}">
                  <a16:creationId xmlns:a16="http://schemas.microsoft.com/office/drawing/2014/main" id="{B555704A-9BE4-968D-1D70-6297945CAEC0}"/>
                </a:ext>
              </a:extLst>
            </p:cNvPr>
            <p:cNvSpPr/>
            <p:nvPr/>
          </p:nvSpPr>
          <p:spPr>
            <a:xfrm rot="16200000">
              <a:off x="6687248" y="2357296"/>
              <a:ext cx="350515" cy="1311789"/>
            </a:xfrm>
            <a:prstGeom prst="downArrow">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07" name="TextBox 106">
                  <a:extLst>
                    <a:ext uri="{FF2B5EF4-FFF2-40B4-BE49-F238E27FC236}">
                      <a16:creationId xmlns:a16="http://schemas.microsoft.com/office/drawing/2014/main" id="{3695C650-C783-D4DD-789E-9A5A684F2B89}"/>
                    </a:ext>
                  </a:extLst>
                </p:cNvPr>
                <p:cNvSpPr txBox="1"/>
                <p:nvPr/>
              </p:nvSpPr>
              <p:spPr>
                <a:xfrm>
                  <a:off x="4922617" y="1991573"/>
                  <a:ext cx="420051"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𝐶</m:t>
                            </m:r>
                          </m:sub>
                        </m:sSub>
                      </m:oMath>
                    </m:oMathPara>
                  </a14:m>
                  <a:endParaRPr lang="en-US" sz="2400" dirty="0"/>
                </a:p>
              </p:txBody>
            </p:sp>
          </mc:Choice>
          <mc:Fallback xmlns="">
            <p:sp>
              <p:nvSpPr>
                <p:cNvPr id="107" name="TextBox 106">
                  <a:extLst>
                    <a:ext uri="{FF2B5EF4-FFF2-40B4-BE49-F238E27FC236}">
                      <a16:creationId xmlns:a16="http://schemas.microsoft.com/office/drawing/2014/main" id="{3695C650-C783-D4DD-789E-9A5A684F2B89}"/>
                    </a:ext>
                  </a:extLst>
                </p:cNvPr>
                <p:cNvSpPr txBox="1">
                  <a:spLocks noRot="1" noChangeAspect="1" noMove="1" noResize="1" noEditPoints="1" noAdjustHandles="1" noChangeArrowheads="1" noChangeShapeType="1" noTextEdit="1"/>
                </p:cNvSpPr>
                <p:nvPr/>
              </p:nvSpPr>
              <p:spPr>
                <a:xfrm>
                  <a:off x="4922617" y="1991573"/>
                  <a:ext cx="420051" cy="369332"/>
                </a:xfrm>
                <a:prstGeom prst="rect">
                  <a:avLst/>
                </a:prstGeom>
                <a:blipFill>
                  <a:blip r:embed="rId6"/>
                  <a:stretch>
                    <a:fillRect l="-24638" r="-2899" b="-2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8" name="TextBox 107">
                  <a:extLst>
                    <a:ext uri="{FF2B5EF4-FFF2-40B4-BE49-F238E27FC236}">
                      <a16:creationId xmlns:a16="http://schemas.microsoft.com/office/drawing/2014/main" id="{41F13D47-FF2A-0D36-A132-354D537C0B87}"/>
                    </a:ext>
                  </a:extLst>
                </p:cNvPr>
                <p:cNvSpPr txBox="1"/>
                <p:nvPr/>
              </p:nvSpPr>
              <p:spPr>
                <a:xfrm>
                  <a:off x="4977418" y="3561249"/>
                  <a:ext cx="42268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𝐹</m:t>
                            </m:r>
                          </m:sub>
                        </m:sSub>
                      </m:oMath>
                    </m:oMathPara>
                  </a14:m>
                  <a:endParaRPr lang="en-US" sz="2400" dirty="0"/>
                </a:p>
              </p:txBody>
            </p:sp>
          </mc:Choice>
          <mc:Fallback xmlns="">
            <p:sp>
              <p:nvSpPr>
                <p:cNvPr id="108" name="TextBox 107">
                  <a:extLst>
                    <a:ext uri="{FF2B5EF4-FFF2-40B4-BE49-F238E27FC236}">
                      <a16:creationId xmlns:a16="http://schemas.microsoft.com/office/drawing/2014/main" id="{41F13D47-FF2A-0D36-A132-354D537C0B87}"/>
                    </a:ext>
                  </a:extLst>
                </p:cNvPr>
                <p:cNvSpPr txBox="1">
                  <a:spLocks noRot="1" noChangeAspect="1" noMove="1" noResize="1" noEditPoints="1" noAdjustHandles="1" noChangeArrowheads="1" noChangeShapeType="1" noTextEdit="1"/>
                </p:cNvSpPr>
                <p:nvPr/>
              </p:nvSpPr>
              <p:spPr>
                <a:xfrm>
                  <a:off x="4977418" y="3561249"/>
                  <a:ext cx="422680" cy="369332"/>
                </a:xfrm>
                <a:prstGeom prst="rect">
                  <a:avLst/>
                </a:prstGeom>
                <a:blipFill>
                  <a:blip r:embed="rId7"/>
                  <a:stretch>
                    <a:fillRect l="-24638" r="-4348" b="-2623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9" name="TextBox 108">
                  <a:extLst>
                    <a:ext uri="{FF2B5EF4-FFF2-40B4-BE49-F238E27FC236}">
                      <a16:creationId xmlns:a16="http://schemas.microsoft.com/office/drawing/2014/main" id="{7BE09CF3-707F-15EC-E3BC-219397AA519C}"/>
                    </a:ext>
                  </a:extLst>
                </p:cNvPr>
                <p:cNvSpPr txBox="1"/>
                <p:nvPr/>
              </p:nvSpPr>
              <p:spPr>
                <a:xfrm>
                  <a:off x="7586661" y="2837932"/>
                  <a:ext cx="232307"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it-IT" sz="2400" i="1" smtClean="0">
                            <a:latin typeface="Cambria Math" panose="02040503050406030204" pitchFamily="18" charset="0"/>
                          </a:rPr>
                          <m:t>𝐿</m:t>
                        </m:r>
                      </m:oMath>
                    </m:oMathPara>
                  </a14:m>
                  <a:endParaRPr lang="en-US" sz="2400" dirty="0"/>
                </a:p>
              </p:txBody>
            </p:sp>
          </mc:Choice>
          <mc:Fallback xmlns="">
            <p:sp>
              <p:nvSpPr>
                <p:cNvPr id="109" name="TextBox 108">
                  <a:extLst>
                    <a:ext uri="{FF2B5EF4-FFF2-40B4-BE49-F238E27FC236}">
                      <a16:creationId xmlns:a16="http://schemas.microsoft.com/office/drawing/2014/main" id="{7BE09CF3-707F-15EC-E3BC-219397AA519C}"/>
                    </a:ext>
                  </a:extLst>
                </p:cNvPr>
                <p:cNvSpPr txBox="1">
                  <a:spLocks noRot="1" noChangeAspect="1" noMove="1" noResize="1" noEditPoints="1" noAdjustHandles="1" noChangeArrowheads="1" noChangeShapeType="1" noTextEdit="1"/>
                </p:cNvSpPr>
                <p:nvPr/>
              </p:nvSpPr>
              <p:spPr>
                <a:xfrm>
                  <a:off x="7586661" y="2837932"/>
                  <a:ext cx="232307" cy="369332"/>
                </a:xfrm>
                <a:prstGeom prst="rect">
                  <a:avLst/>
                </a:prstGeom>
                <a:blipFill>
                  <a:blip r:embed="rId8"/>
                  <a:stretch>
                    <a:fillRect l="-34211" r="-28947" b="-5000"/>
                  </a:stretch>
                </a:blipFill>
              </p:spPr>
              <p:txBody>
                <a:bodyPr/>
                <a:lstStyle/>
                <a:p>
                  <a:r>
                    <a:rPr lang="en-US">
                      <a:noFill/>
                    </a:rPr>
                    <a:t> </a:t>
                  </a:r>
                </a:p>
              </p:txBody>
            </p:sp>
          </mc:Fallback>
        </mc:AlternateContent>
      </p:grpSp>
      <p:sp>
        <p:nvSpPr>
          <p:cNvPr id="5" name="Title 1">
            <a:extLst>
              <a:ext uri="{FF2B5EF4-FFF2-40B4-BE49-F238E27FC236}">
                <a16:creationId xmlns:a16="http://schemas.microsoft.com/office/drawing/2014/main" id="{AFC098C8-3F13-821C-5BC1-4C33CADA9DDA}"/>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Ciclo Otto</a:t>
            </a:r>
            <a:endParaRPr lang="en-US" b="1" dirty="0"/>
          </a:p>
        </p:txBody>
      </p:sp>
    </p:spTree>
    <p:extLst>
      <p:ext uri="{BB962C8B-B14F-4D97-AF65-F5344CB8AC3E}">
        <p14:creationId xmlns:p14="http://schemas.microsoft.com/office/powerpoint/2010/main" val="6803285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9708F-6EA7-9366-3174-5E5E1DC71239}"/>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AA99BC5F-7A67-97DA-1D4C-B8B89DFDF6D0}"/>
                  </a:ext>
                </a:extLst>
              </p:cNvPr>
              <p:cNvSpPr txBox="1"/>
              <p:nvPr/>
            </p:nvSpPr>
            <p:spPr>
              <a:xfrm>
                <a:off x="5782576" y="1538050"/>
                <a:ext cx="6773805" cy="2690673"/>
              </a:xfrm>
              <a:prstGeom prst="rect">
                <a:avLst/>
              </a:prstGeom>
              <a:noFill/>
            </p:spPr>
            <p:txBody>
              <a:bodyPr wrap="square">
                <a:spAutoFit/>
              </a:bodyPr>
              <a:lstStyle/>
              <a:p>
                <a:pPr algn="just">
                  <a:lnSpc>
                    <a:spcPct val="115000"/>
                  </a:lnSpc>
                  <a:spcAft>
                    <a:spcPts val="800"/>
                  </a:spcAft>
                  <a:buNone/>
                </a:pPr>
                <a14:m>
                  <m:oMathPara xmlns:m="http://schemas.openxmlformats.org/officeDocument/2006/math">
                    <m:oMathParaPr>
                      <m:jc m:val="centerGroup"/>
                    </m:oMathParaPr>
                    <m:oMath xmlns:m="http://schemas.openxmlformats.org/officeDocument/2006/math">
                      <m:r>
                        <a:rPr lang="it-IT" sz="2400"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𝜂</m:t>
                      </m:r>
                      <m:r>
                        <a:rPr lang="it-IT" sz="2400"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=1−</m:t>
                      </m:r>
                      <m:f>
                        <m:fPr>
                          <m:ctrlPr>
                            <a:rPr lang="en-US"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fPr>
                        <m:num>
                          <m:sSub>
                            <m:sSubPr>
                              <m:ctrlPr>
                                <a:rPr lang="en-US"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sSubPr>
                            <m:e>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𝑇</m:t>
                              </m:r>
                            </m:e>
                            <m:sub>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1</m:t>
                              </m:r>
                            </m:sub>
                          </m:sSub>
                        </m:num>
                        <m:den>
                          <m:sSub>
                            <m:sSubPr>
                              <m:ctrlPr>
                                <a:rPr lang="en-US"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sSubPr>
                            <m:e>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𝑇</m:t>
                              </m:r>
                            </m:e>
                            <m:sub>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2</m:t>
                              </m:r>
                            </m:sub>
                          </m:sSub>
                        </m:den>
                      </m:f>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=1−</m:t>
                      </m:r>
                      <m:sSup>
                        <m:sSupPr>
                          <m:ctrlPr>
                            <a:rPr lang="en-US"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sSupPr>
                        <m:e>
                          <m:d>
                            <m:dPr>
                              <m:ctrlPr>
                                <a:rPr lang="en-US"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dPr>
                            <m:e>
                              <m:f>
                                <m:fPr>
                                  <m:ctrlPr>
                                    <a:rPr lang="en-US"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fPr>
                                <m:num>
                                  <m:sSub>
                                    <m:sSubPr>
                                      <m:ctrlPr>
                                        <a:rPr lang="en-US"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sSubPr>
                                    <m:e>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𝑣</m:t>
                                      </m:r>
                                    </m:e>
                                    <m:sub>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𝑏</m:t>
                                      </m:r>
                                    </m:sub>
                                  </m:sSub>
                                </m:num>
                                <m:den>
                                  <m:sSub>
                                    <m:sSubPr>
                                      <m:ctrlPr>
                                        <a:rPr lang="en-US"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sSubPr>
                                    <m:e>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𝑣</m:t>
                                      </m:r>
                                    </m:e>
                                    <m:sub>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𝑎</m:t>
                                      </m:r>
                                    </m:sub>
                                  </m:sSub>
                                </m:den>
                              </m:f>
                            </m:e>
                          </m:d>
                        </m:e>
                        <m:sup>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𝛾</m:t>
                          </m:r>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−1</m:t>
                          </m:r>
                        </m:sup>
                      </m:sSup>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=1−</m:t>
                      </m:r>
                      <m:f>
                        <m:fPr>
                          <m:ctrlPr>
                            <a:rPr lang="en-US"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fPr>
                        <m:num>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1</m:t>
                          </m:r>
                        </m:num>
                        <m:den>
                          <m:sSup>
                            <m:sSupPr>
                              <m:ctrlPr>
                                <a:rPr lang="en-US"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sSupPr>
                            <m:e>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𝑟</m:t>
                              </m:r>
                            </m:e>
                            <m:sup>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𝛾</m:t>
                              </m:r>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−1</m:t>
                              </m:r>
                            </m:sup>
                          </m:sSup>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−1</m:t>
                          </m:r>
                        </m:den>
                      </m:f>
                    </m:oMath>
                  </m:oMathPara>
                </a14:m>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indent="-342900" algn="just">
                  <a:lnSpc>
                    <a:spcPct val="115000"/>
                  </a:lnSpc>
                  <a:spcAft>
                    <a:spcPts val="800"/>
                  </a:spcAft>
                  <a:buFont typeface="Arial" panose="020B0604020202020204" pitchFamily="34" charset="0"/>
                  <a:buChar char="•"/>
                </a:pPr>
                <a14:m>
                  <m:oMath xmlns:m="http://schemas.openxmlformats.org/officeDocument/2006/math">
                    <m:r>
                      <m:rPr>
                        <m:sty m:val="p"/>
                      </m:rPr>
                      <a:rPr lang="it-IT" sz="2400" i="1" kern="100" smtClean="0">
                        <a:solidFill>
                          <a:srgbClr val="000000"/>
                        </a:solidFill>
                        <a:latin typeface="Cambria Math" panose="02040503050406030204" pitchFamily="18" charset="0"/>
                        <a:ea typeface="Cambria Math" panose="02040503050406030204" pitchFamily="18" charset="0"/>
                        <a:cs typeface="Times New Roman" panose="02020603050405020304" pitchFamily="18" charset="0"/>
                      </a:rPr>
                      <m:t>r</m:t>
                    </m:r>
                    <m:r>
                      <a:rPr lang="en-US" sz="2400"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m:t>
                    </m:r>
                    <m:r>
                      <m:rPr>
                        <m:sty m:val="p"/>
                      </m:rPr>
                      <a:rPr lang="en-US" sz="2400"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rapporto</m:t>
                    </m:r>
                    <m:r>
                      <a:rPr lang="en-US" sz="2400"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 </m:t>
                    </m:r>
                    <m:r>
                      <m:rPr>
                        <m:sty m:val="p"/>
                      </m:rPr>
                      <a:rPr lang="en-US" sz="2400"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di</m:t>
                    </m:r>
                    <m:r>
                      <a:rPr lang="en-US" sz="2400"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 </m:t>
                    </m:r>
                    <m:r>
                      <m:rPr>
                        <m:sty m:val="p"/>
                      </m:rPr>
                      <a:rPr lang="en-US" sz="2400"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compressione</m:t>
                    </m:r>
                    <m:r>
                      <a:rPr lang="en-US" sz="2400"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 </m:t>
                    </m:r>
                    <m:r>
                      <m:rPr>
                        <m:sty m:val="p"/>
                      </m:rPr>
                      <a:rPr lang="it-IT" sz="2400" b="0" i="0" kern="100" smtClean="0">
                        <a:solidFill>
                          <a:srgbClr val="000000"/>
                        </a:solidFill>
                        <a:latin typeface="Cambria Math" panose="02040503050406030204" pitchFamily="18" charset="0"/>
                        <a:ea typeface="Aptos" panose="020B0004020202020204" pitchFamily="34" charset="0"/>
                        <a:cs typeface="Times New Roman" panose="02020603050405020304" pitchFamily="18" charset="0"/>
                      </a:rPr>
                      <m:t>v</m:t>
                    </m:r>
                    <m:r>
                      <m:rPr>
                        <m:sty m:val="p"/>
                      </m:rPr>
                      <a:rPr lang="en-US" sz="2400"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b</m:t>
                    </m:r>
                    <m:r>
                      <a:rPr lang="en-US" sz="2400"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m:t>
                    </m:r>
                    <m:r>
                      <m:rPr>
                        <m:sty m:val="p"/>
                      </m:rPr>
                      <a:rPr lang="it-IT" sz="2400" b="0" i="0" kern="100" smtClean="0">
                        <a:solidFill>
                          <a:srgbClr val="000000"/>
                        </a:solidFill>
                        <a:latin typeface="Cambria Math" panose="02040503050406030204" pitchFamily="18" charset="0"/>
                        <a:ea typeface="Aptos" panose="020B0004020202020204" pitchFamily="34" charset="0"/>
                        <a:cs typeface="Times New Roman" panose="02020603050405020304" pitchFamily="18" charset="0"/>
                      </a:rPr>
                      <m:t>v</m:t>
                    </m:r>
                    <m:r>
                      <m:rPr>
                        <m:sty m:val="p"/>
                      </m:rPr>
                      <a:rPr lang="en-US" sz="2400"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a</m:t>
                    </m:r>
                  </m:oMath>
                </a14:m>
                <a:endParaRPr lang="en-US" sz="2400" kern="100" dirty="0">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buNone/>
                </a:pP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Aft>
                    <a:spcPts val="800"/>
                  </a:spcAft>
                  <a:buNone/>
                </a:pPr>
                <a:r>
                  <a:rPr lang="it-IT" sz="24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mc:Choice>
        <mc:Fallback xmlns="">
          <p:sp>
            <p:nvSpPr>
              <p:cNvPr id="6" name="TextBox 5">
                <a:extLst>
                  <a:ext uri="{FF2B5EF4-FFF2-40B4-BE49-F238E27FC236}">
                    <a16:creationId xmlns:a16="http://schemas.microsoft.com/office/drawing/2014/main" id="{AA99BC5F-7A67-97DA-1D4C-B8B89DFDF6D0}"/>
                  </a:ext>
                </a:extLst>
              </p:cNvPr>
              <p:cNvSpPr txBox="1">
                <a:spLocks noRot="1" noChangeAspect="1" noMove="1" noResize="1" noEditPoints="1" noAdjustHandles="1" noChangeArrowheads="1" noChangeShapeType="1" noTextEdit="1"/>
              </p:cNvSpPr>
              <p:nvPr/>
            </p:nvSpPr>
            <p:spPr>
              <a:xfrm>
                <a:off x="5782576" y="1538050"/>
                <a:ext cx="6773805" cy="2690673"/>
              </a:xfrm>
              <a:prstGeom prst="rect">
                <a:avLst/>
              </a:prstGeom>
              <a:blipFill>
                <a:blip r:embed="rId3"/>
                <a:stretch>
                  <a:fillRect l="-126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63AB1718-2625-6D03-0DEE-0888BD1E10F6}"/>
                  </a:ext>
                </a:extLst>
              </p:cNvPr>
              <p:cNvSpPr txBox="1"/>
              <p:nvPr/>
            </p:nvSpPr>
            <p:spPr>
              <a:xfrm>
                <a:off x="5788754" y="3785098"/>
                <a:ext cx="6444342" cy="95410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it-IT" sz="2800" i="1" kern="100" smtClean="0">
                              <a:solidFill>
                                <a:srgbClr val="000000"/>
                              </a:solidFill>
                              <a:effectLst/>
                              <a:latin typeface="Cambria Math" panose="02040503050406030204" pitchFamily="18" charset="0"/>
                              <a:cs typeface="Times New Roman" panose="02020603050405020304" pitchFamily="18" charset="0"/>
                            </a:rPr>
                          </m:ctrlPr>
                        </m:sSubPr>
                        <m:e>
                          <m:r>
                            <a:rPr lang="it-IT" sz="2800" i="1"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𝜂</m:t>
                          </m:r>
                        </m:e>
                        <m:sub>
                          <m:r>
                            <a:rPr lang="it-IT" sz="2800" b="0" i="1" kern="100" smtClean="0">
                              <a:solidFill>
                                <a:srgbClr val="000000"/>
                              </a:solidFill>
                              <a:effectLst/>
                              <a:latin typeface="Cambria Math" panose="02040503050406030204" pitchFamily="18" charset="0"/>
                              <a:cs typeface="Times New Roman" panose="02020603050405020304" pitchFamily="18" charset="0"/>
                            </a:rPr>
                            <m:t>𝑖𝑑𝑒𝑎𝑙𝑒</m:t>
                          </m:r>
                        </m:sub>
                      </m:sSub>
                      <m:r>
                        <a:rPr lang="it-IT" sz="2800"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m:t>
                      </m:r>
                      <m:r>
                        <a:rPr lang="it-IT" sz="2800" b="0" i="0"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55−65%</m:t>
                      </m:r>
                    </m:oMath>
                  </m:oMathPara>
                </a14:m>
                <a:endParaRPr lang="it-IT" sz="2800" b="0" kern="100" dirty="0">
                  <a:solidFill>
                    <a:srgbClr val="000000"/>
                  </a:solidFill>
                  <a:effectLst/>
                  <a:ea typeface="Aptos" panose="020B0004020202020204" pitchFamily="34"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sSub>
                        <m:sSubPr>
                          <m:ctrlPr>
                            <a:rPr lang="it-IT" sz="2800" i="1" kern="100">
                              <a:solidFill>
                                <a:srgbClr val="000000"/>
                              </a:solidFill>
                              <a:latin typeface="Cambria Math" panose="02040503050406030204" pitchFamily="18" charset="0"/>
                              <a:cs typeface="Times New Roman" panose="02020603050405020304" pitchFamily="18" charset="0"/>
                            </a:rPr>
                          </m:ctrlPr>
                        </m:sSubPr>
                        <m:e>
                          <m:r>
                            <a:rPr lang="it-IT" sz="2800" i="1"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𝜂</m:t>
                          </m:r>
                        </m:e>
                        <m:sub>
                          <m:r>
                            <a:rPr lang="it-IT" sz="2800" b="0" i="1" kern="100" smtClean="0">
                              <a:solidFill>
                                <a:srgbClr val="000000"/>
                              </a:solidFill>
                              <a:latin typeface="Cambria Math" panose="02040503050406030204" pitchFamily="18" charset="0"/>
                              <a:ea typeface="Aptos" panose="020B0004020202020204" pitchFamily="34" charset="0"/>
                              <a:cs typeface="Times New Roman" panose="02020603050405020304" pitchFamily="18" charset="0"/>
                            </a:rPr>
                            <m:t>𝑟</m:t>
                          </m:r>
                          <m:r>
                            <a:rPr lang="it-IT" sz="2800" i="1" kern="100">
                              <a:solidFill>
                                <a:srgbClr val="000000"/>
                              </a:solidFill>
                              <a:latin typeface="Cambria Math" panose="02040503050406030204" pitchFamily="18" charset="0"/>
                              <a:cs typeface="Times New Roman" panose="02020603050405020304" pitchFamily="18" charset="0"/>
                            </a:rPr>
                            <m:t>𝑒𝑎𝑙𝑒</m:t>
                          </m:r>
                        </m:sub>
                      </m:sSub>
                      <m:r>
                        <a:rPr lang="it-IT" sz="2800" i="1"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m:t>
                      </m:r>
                      <m:r>
                        <a:rPr lang="it-IT" sz="2800" b="0" i="0" kern="100" smtClean="0">
                          <a:solidFill>
                            <a:srgbClr val="000000"/>
                          </a:solidFill>
                          <a:latin typeface="Cambria Math" panose="02040503050406030204" pitchFamily="18" charset="0"/>
                          <a:ea typeface="Aptos" panose="020B0004020202020204" pitchFamily="34" charset="0"/>
                          <a:cs typeface="Times New Roman" panose="02020603050405020304" pitchFamily="18" charset="0"/>
                        </a:rPr>
                        <m:t>20−40</m:t>
                      </m:r>
                      <m:r>
                        <a:rPr lang="it-IT" sz="2800"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m:t>
                      </m:r>
                    </m:oMath>
                  </m:oMathPara>
                </a14:m>
                <a:endParaRPr lang="en-US" sz="2800" dirty="0"/>
              </a:p>
            </p:txBody>
          </p:sp>
        </mc:Choice>
        <mc:Fallback xmlns="">
          <p:sp>
            <p:nvSpPr>
              <p:cNvPr id="8" name="TextBox 7">
                <a:extLst>
                  <a:ext uri="{FF2B5EF4-FFF2-40B4-BE49-F238E27FC236}">
                    <a16:creationId xmlns:a16="http://schemas.microsoft.com/office/drawing/2014/main" id="{63AB1718-2625-6D03-0DEE-0888BD1E10F6}"/>
                  </a:ext>
                </a:extLst>
              </p:cNvPr>
              <p:cNvSpPr txBox="1">
                <a:spLocks noRot="1" noChangeAspect="1" noMove="1" noResize="1" noEditPoints="1" noAdjustHandles="1" noChangeArrowheads="1" noChangeShapeType="1" noTextEdit="1"/>
              </p:cNvSpPr>
              <p:nvPr/>
            </p:nvSpPr>
            <p:spPr>
              <a:xfrm>
                <a:off x="5788754" y="3785098"/>
                <a:ext cx="6444342" cy="954107"/>
              </a:xfrm>
              <a:prstGeom prst="rect">
                <a:avLst/>
              </a:prstGeom>
              <a:blipFill>
                <a:blip r:embed="rId4"/>
                <a:stretch>
                  <a:fillRect/>
                </a:stretch>
              </a:blipFill>
            </p:spPr>
            <p:txBody>
              <a:bodyPr/>
              <a:lstStyle/>
              <a:p>
                <a:r>
                  <a:rPr lang="en-US">
                    <a:noFill/>
                  </a:rPr>
                  <a:t> </a:t>
                </a:r>
              </a:p>
            </p:txBody>
          </p:sp>
        </mc:Fallback>
      </mc:AlternateContent>
      <p:sp>
        <p:nvSpPr>
          <p:cNvPr id="9" name="Rectangle 8">
            <a:extLst>
              <a:ext uri="{FF2B5EF4-FFF2-40B4-BE49-F238E27FC236}">
                <a16:creationId xmlns:a16="http://schemas.microsoft.com/office/drawing/2014/main" id="{6D676330-46D0-6B09-C1DF-A969314D97CC}"/>
              </a:ext>
            </a:extLst>
          </p:cNvPr>
          <p:cNvSpPr/>
          <p:nvPr/>
        </p:nvSpPr>
        <p:spPr>
          <a:xfrm>
            <a:off x="7397393" y="3612973"/>
            <a:ext cx="3390472" cy="1313671"/>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yellow triangle with a exclamation mark&#10;&#10;Description automatically generated">
            <a:extLst>
              <a:ext uri="{FF2B5EF4-FFF2-40B4-BE49-F238E27FC236}">
                <a16:creationId xmlns:a16="http://schemas.microsoft.com/office/drawing/2014/main" id="{864290BB-AEEC-4742-DBC2-1883A084ED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37625" y="2894001"/>
            <a:ext cx="1229860" cy="1229860"/>
          </a:xfrm>
          <a:prstGeom prst="rect">
            <a:avLst/>
          </a:prstGeom>
        </p:spPr>
      </p:pic>
      <p:cxnSp>
        <p:nvCxnSpPr>
          <p:cNvPr id="11" name="Straight Connector 10">
            <a:extLst>
              <a:ext uri="{FF2B5EF4-FFF2-40B4-BE49-F238E27FC236}">
                <a16:creationId xmlns:a16="http://schemas.microsoft.com/office/drawing/2014/main" id="{1E1B8D68-6290-0A5C-A7A2-792CA142E342}"/>
              </a:ext>
            </a:extLst>
          </p:cNvPr>
          <p:cNvCxnSpPr>
            <a:cxnSpLocks/>
          </p:cNvCxnSpPr>
          <p:nvPr/>
        </p:nvCxnSpPr>
        <p:spPr>
          <a:xfrm>
            <a:off x="700926" y="1442935"/>
            <a:ext cx="0" cy="4006694"/>
          </a:xfrm>
          <a:prstGeom prst="line">
            <a:avLst/>
          </a:prstGeom>
          <a:ln>
            <a:headEnd type="triangl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D0DA0351-CFFA-439F-73C3-2F15A85B7B39}"/>
              </a:ext>
            </a:extLst>
          </p:cNvPr>
          <p:cNvCxnSpPr>
            <a:cxnSpLocks/>
          </p:cNvCxnSpPr>
          <p:nvPr/>
        </p:nvCxnSpPr>
        <p:spPr>
          <a:xfrm>
            <a:off x="700926" y="5449629"/>
            <a:ext cx="5787368" cy="0"/>
          </a:xfrm>
          <a:prstGeom prst="line">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46F47020-1AA7-8CF2-8244-A46536044FF6}"/>
              </a:ext>
            </a:extLst>
          </p:cNvPr>
          <p:cNvSpPr txBox="1"/>
          <p:nvPr/>
        </p:nvSpPr>
        <p:spPr>
          <a:xfrm>
            <a:off x="268462" y="1258269"/>
            <a:ext cx="350518" cy="369332"/>
          </a:xfrm>
          <a:prstGeom prst="rect">
            <a:avLst/>
          </a:prstGeom>
          <a:noFill/>
        </p:spPr>
        <p:txBody>
          <a:bodyPr wrap="square" rtlCol="0">
            <a:spAutoFit/>
          </a:bodyPr>
          <a:lstStyle/>
          <a:p>
            <a:r>
              <a:rPr lang="it-IT" dirty="0"/>
              <a:t>P</a:t>
            </a:r>
            <a:endParaRPr lang="en-US" dirty="0"/>
          </a:p>
        </p:txBody>
      </p:sp>
      <p:sp>
        <p:nvSpPr>
          <p:cNvPr id="14" name="TextBox 13">
            <a:extLst>
              <a:ext uri="{FF2B5EF4-FFF2-40B4-BE49-F238E27FC236}">
                <a16:creationId xmlns:a16="http://schemas.microsoft.com/office/drawing/2014/main" id="{A8CFADBC-ADEE-D168-399F-A2AFE67F98E0}"/>
              </a:ext>
            </a:extLst>
          </p:cNvPr>
          <p:cNvSpPr txBox="1"/>
          <p:nvPr/>
        </p:nvSpPr>
        <p:spPr>
          <a:xfrm>
            <a:off x="6488294" y="5381536"/>
            <a:ext cx="350518" cy="369332"/>
          </a:xfrm>
          <a:prstGeom prst="rect">
            <a:avLst/>
          </a:prstGeom>
          <a:noFill/>
        </p:spPr>
        <p:txBody>
          <a:bodyPr wrap="square" rtlCol="0">
            <a:spAutoFit/>
          </a:bodyPr>
          <a:lstStyle/>
          <a:p>
            <a:r>
              <a:rPr lang="it-IT" dirty="0"/>
              <a:t>v</a:t>
            </a:r>
            <a:endParaRPr lang="en-US" dirty="0"/>
          </a:p>
        </p:txBody>
      </p:sp>
      <p:sp>
        <p:nvSpPr>
          <p:cNvPr id="15" name="Arrow: Down 14">
            <a:extLst>
              <a:ext uri="{FF2B5EF4-FFF2-40B4-BE49-F238E27FC236}">
                <a16:creationId xmlns:a16="http://schemas.microsoft.com/office/drawing/2014/main" id="{5D4DA4AE-1936-4078-C9C2-C27D493F023D}"/>
              </a:ext>
            </a:extLst>
          </p:cNvPr>
          <p:cNvSpPr/>
          <p:nvPr/>
        </p:nvSpPr>
        <p:spPr>
          <a:xfrm rot="16200000">
            <a:off x="4063451" y="3572942"/>
            <a:ext cx="350515" cy="601903"/>
          </a:xfrm>
          <a:prstGeom prst="down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Down 16">
            <a:extLst>
              <a:ext uri="{FF2B5EF4-FFF2-40B4-BE49-F238E27FC236}">
                <a16:creationId xmlns:a16="http://schemas.microsoft.com/office/drawing/2014/main" id="{98F939D0-20F8-0D47-0D42-E4712489C289}"/>
              </a:ext>
            </a:extLst>
          </p:cNvPr>
          <p:cNvSpPr/>
          <p:nvPr/>
        </p:nvSpPr>
        <p:spPr>
          <a:xfrm rot="16200000">
            <a:off x="2017561" y="2421930"/>
            <a:ext cx="350515" cy="601903"/>
          </a:xfrm>
          <a:prstGeom prst="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09AFFFE2-EACF-1AFE-546E-0AD9F40C50E5}"/>
                  </a:ext>
                </a:extLst>
              </p:cNvPr>
              <p:cNvSpPr txBox="1"/>
              <p:nvPr/>
            </p:nvSpPr>
            <p:spPr>
              <a:xfrm>
                <a:off x="1421638" y="2467056"/>
                <a:ext cx="420051"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𝐶</m:t>
                          </m:r>
                        </m:sub>
                      </m:sSub>
                    </m:oMath>
                  </m:oMathPara>
                </a14:m>
                <a:endParaRPr lang="en-US" sz="2400" dirty="0"/>
              </a:p>
            </p:txBody>
          </p:sp>
        </mc:Choice>
        <mc:Fallback xmlns="">
          <p:sp>
            <p:nvSpPr>
              <p:cNvPr id="18" name="TextBox 17">
                <a:extLst>
                  <a:ext uri="{FF2B5EF4-FFF2-40B4-BE49-F238E27FC236}">
                    <a16:creationId xmlns:a16="http://schemas.microsoft.com/office/drawing/2014/main" id="{09AFFFE2-EACF-1AFE-546E-0AD9F40C50E5}"/>
                  </a:ext>
                </a:extLst>
              </p:cNvPr>
              <p:cNvSpPr txBox="1">
                <a:spLocks noRot="1" noChangeAspect="1" noMove="1" noResize="1" noEditPoints="1" noAdjustHandles="1" noChangeArrowheads="1" noChangeShapeType="1" noTextEdit="1"/>
              </p:cNvSpPr>
              <p:nvPr/>
            </p:nvSpPr>
            <p:spPr>
              <a:xfrm>
                <a:off x="1421638" y="2467056"/>
                <a:ext cx="420051" cy="369332"/>
              </a:xfrm>
              <a:prstGeom prst="rect">
                <a:avLst/>
              </a:prstGeom>
              <a:blipFill>
                <a:blip r:embed="rId6"/>
                <a:stretch>
                  <a:fillRect l="-24638" r="-4348" b="-2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96873998-C68C-501F-8D51-A75A38E31378}"/>
                  </a:ext>
                </a:extLst>
              </p:cNvPr>
              <p:cNvSpPr txBox="1"/>
              <p:nvPr/>
            </p:nvSpPr>
            <p:spPr>
              <a:xfrm>
                <a:off x="4581191" y="3698635"/>
                <a:ext cx="42268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𝐹</m:t>
                          </m:r>
                        </m:sub>
                      </m:sSub>
                    </m:oMath>
                  </m:oMathPara>
                </a14:m>
                <a:endParaRPr lang="en-US" sz="2400" dirty="0"/>
              </a:p>
            </p:txBody>
          </p:sp>
        </mc:Choice>
        <mc:Fallback xmlns="">
          <p:sp>
            <p:nvSpPr>
              <p:cNvPr id="19" name="TextBox 18">
                <a:extLst>
                  <a:ext uri="{FF2B5EF4-FFF2-40B4-BE49-F238E27FC236}">
                    <a16:creationId xmlns:a16="http://schemas.microsoft.com/office/drawing/2014/main" id="{96873998-C68C-501F-8D51-A75A38E31378}"/>
                  </a:ext>
                </a:extLst>
              </p:cNvPr>
              <p:cNvSpPr txBox="1">
                <a:spLocks noRot="1" noChangeAspect="1" noMove="1" noResize="1" noEditPoints="1" noAdjustHandles="1" noChangeArrowheads="1" noChangeShapeType="1" noTextEdit="1"/>
              </p:cNvSpPr>
              <p:nvPr/>
            </p:nvSpPr>
            <p:spPr>
              <a:xfrm>
                <a:off x="4581191" y="3698635"/>
                <a:ext cx="422680" cy="369332"/>
              </a:xfrm>
              <a:prstGeom prst="rect">
                <a:avLst/>
              </a:prstGeom>
              <a:blipFill>
                <a:blip r:embed="rId7"/>
                <a:stretch>
                  <a:fillRect l="-24638" r="-4348" b="-28333"/>
                </a:stretch>
              </a:blipFill>
            </p:spPr>
            <p:txBody>
              <a:bodyPr/>
              <a:lstStyle/>
              <a:p>
                <a:r>
                  <a:rPr lang="en-US">
                    <a:noFill/>
                  </a:rPr>
                  <a:t> </a:t>
                </a:r>
              </a:p>
            </p:txBody>
          </p:sp>
        </mc:Fallback>
      </mc:AlternateContent>
      <p:sp>
        <p:nvSpPr>
          <p:cNvPr id="20" name="TextBox 19">
            <a:extLst>
              <a:ext uri="{FF2B5EF4-FFF2-40B4-BE49-F238E27FC236}">
                <a16:creationId xmlns:a16="http://schemas.microsoft.com/office/drawing/2014/main" id="{AABA6DC5-DCEF-5797-C117-6D13B95AE07F}"/>
              </a:ext>
            </a:extLst>
          </p:cNvPr>
          <p:cNvSpPr txBox="1"/>
          <p:nvPr/>
        </p:nvSpPr>
        <p:spPr>
          <a:xfrm>
            <a:off x="2511844" y="1678079"/>
            <a:ext cx="501505" cy="369332"/>
          </a:xfrm>
          <a:prstGeom prst="rect">
            <a:avLst/>
          </a:prstGeom>
          <a:noFill/>
        </p:spPr>
        <p:txBody>
          <a:bodyPr wrap="square" rtlCol="0">
            <a:spAutoFit/>
          </a:bodyPr>
          <a:lstStyle/>
          <a:p>
            <a:r>
              <a:rPr lang="it-IT" b="1" dirty="0">
                <a:solidFill>
                  <a:srgbClr val="FF0000"/>
                </a:solidFill>
              </a:rPr>
              <a:t>T2</a:t>
            </a:r>
            <a:endParaRPr lang="en-US" b="1" dirty="0">
              <a:solidFill>
                <a:srgbClr val="FF0000"/>
              </a:solidFill>
            </a:endParaRPr>
          </a:p>
        </p:txBody>
      </p:sp>
      <p:sp>
        <p:nvSpPr>
          <p:cNvPr id="22" name="TextBox 21">
            <a:extLst>
              <a:ext uri="{FF2B5EF4-FFF2-40B4-BE49-F238E27FC236}">
                <a16:creationId xmlns:a16="http://schemas.microsoft.com/office/drawing/2014/main" id="{10122028-F0F7-2F46-94AC-0BBE0CF023F3}"/>
              </a:ext>
            </a:extLst>
          </p:cNvPr>
          <p:cNvSpPr txBox="1"/>
          <p:nvPr/>
        </p:nvSpPr>
        <p:spPr>
          <a:xfrm>
            <a:off x="4103101" y="4528787"/>
            <a:ext cx="501505" cy="369332"/>
          </a:xfrm>
          <a:prstGeom prst="rect">
            <a:avLst/>
          </a:prstGeom>
          <a:noFill/>
        </p:spPr>
        <p:txBody>
          <a:bodyPr wrap="square" rtlCol="0">
            <a:spAutoFit/>
          </a:bodyPr>
          <a:lstStyle/>
          <a:p>
            <a:r>
              <a:rPr lang="it-IT" b="1" dirty="0">
                <a:solidFill>
                  <a:srgbClr val="0070C0"/>
                </a:solidFill>
              </a:rPr>
              <a:t>T1</a:t>
            </a:r>
            <a:endParaRPr lang="en-US" b="1" dirty="0">
              <a:solidFill>
                <a:srgbClr val="0070C0"/>
              </a:solidFill>
            </a:endParaRPr>
          </a:p>
        </p:txBody>
      </p:sp>
      <p:sp>
        <p:nvSpPr>
          <p:cNvPr id="23" name="Freeform: Shape 22">
            <a:extLst>
              <a:ext uri="{FF2B5EF4-FFF2-40B4-BE49-F238E27FC236}">
                <a16:creationId xmlns:a16="http://schemas.microsoft.com/office/drawing/2014/main" id="{F6A276E2-D83E-92B3-941E-B6C31CCA4A6C}"/>
              </a:ext>
            </a:extLst>
          </p:cNvPr>
          <p:cNvSpPr/>
          <p:nvPr/>
        </p:nvSpPr>
        <p:spPr>
          <a:xfrm rot="20501574">
            <a:off x="2794295" y="3123927"/>
            <a:ext cx="797676" cy="1605040"/>
          </a:xfrm>
          <a:custGeom>
            <a:avLst/>
            <a:gdLst>
              <a:gd name="connsiteX0" fmla="*/ 1625600 w 1625600"/>
              <a:gd name="connsiteY0" fmla="*/ 1735667 h 1735667"/>
              <a:gd name="connsiteX1" fmla="*/ 567266 w 1625600"/>
              <a:gd name="connsiteY1" fmla="*/ 1151467 h 1735667"/>
              <a:gd name="connsiteX2" fmla="*/ 0 w 1625600"/>
              <a:gd name="connsiteY2" fmla="*/ 0 h 1735667"/>
            </a:gdLst>
            <a:ahLst/>
            <a:cxnLst>
              <a:cxn ang="0">
                <a:pos x="connsiteX0" y="connsiteY0"/>
              </a:cxn>
              <a:cxn ang="0">
                <a:pos x="connsiteX1" y="connsiteY1"/>
              </a:cxn>
              <a:cxn ang="0">
                <a:pos x="connsiteX2" y="connsiteY2"/>
              </a:cxn>
            </a:cxnLst>
            <a:rect l="l" t="t" r="r" b="b"/>
            <a:pathLst>
              <a:path w="1625600" h="1735667">
                <a:moveTo>
                  <a:pt x="1625600" y="1735667"/>
                </a:moveTo>
                <a:cubicBezTo>
                  <a:pt x="1231899" y="1588206"/>
                  <a:pt x="838199" y="1440745"/>
                  <a:pt x="567266" y="1151467"/>
                </a:cubicBezTo>
                <a:cubicBezTo>
                  <a:pt x="296333" y="862189"/>
                  <a:pt x="148166" y="431094"/>
                  <a:pt x="0" y="0"/>
                </a:cubicBezTo>
              </a:path>
            </a:pathLst>
          </a:cu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E6C593B5-2FF5-5F20-C0C8-61F0E6EE54EA}"/>
              </a:ext>
            </a:extLst>
          </p:cNvPr>
          <p:cNvSpPr>
            <a:spLocks noChangeAspect="1"/>
          </p:cNvSpPr>
          <p:nvPr/>
        </p:nvSpPr>
        <p:spPr>
          <a:xfrm flipH="1">
            <a:off x="3784136" y="4539659"/>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Arrow Connector 26">
            <a:extLst>
              <a:ext uri="{FF2B5EF4-FFF2-40B4-BE49-F238E27FC236}">
                <a16:creationId xmlns:a16="http://schemas.microsoft.com/office/drawing/2014/main" id="{09449D6C-417E-B6F8-5ACC-F9B435909826}"/>
              </a:ext>
            </a:extLst>
          </p:cNvPr>
          <p:cNvCxnSpPr>
            <a:cxnSpLocks/>
            <a:stCxn id="23" idx="2"/>
          </p:cNvCxnSpPr>
          <p:nvPr/>
        </p:nvCxnSpPr>
        <p:spPr>
          <a:xfrm flipH="1" flipV="1">
            <a:off x="2562401" y="2061001"/>
            <a:ext cx="1" cy="1228823"/>
          </a:xfrm>
          <a:prstGeom prst="straightConnector1">
            <a:avLst/>
          </a:pr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cxnSp>
      <p:sp>
        <p:nvSpPr>
          <p:cNvPr id="28" name="Freeform: Shape 27">
            <a:extLst>
              <a:ext uri="{FF2B5EF4-FFF2-40B4-BE49-F238E27FC236}">
                <a16:creationId xmlns:a16="http://schemas.microsoft.com/office/drawing/2014/main" id="{9221E985-FBA0-FBEC-3C36-8B260C442F8F}"/>
              </a:ext>
            </a:extLst>
          </p:cNvPr>
          <p:cNvSpPr/>
          <p:nvPr/>
        </p:nvSpPr>
        <p:spPr>
          <a:xfrm rot="20501574">
            <a:off x="2815281" y="1909359"/>
            <a:ext cx="797676" cy="1605040"/>
          </a:xfrm>
          <a:custGeom>
            <a:avLst/>
            <a:gdLst>
              <a:gd name="connsiteX0" fmla="*/ 1625600 w 1625600"/>
              <a:gd name="connsiteY0" fmla="*/ 1735667 h 1735667"/>
              <a:gd name="connsiteX1" fmla="*/ 567266 w 1625600"/>
              <a:gd name="connsiteY1" fmla="*/ 1151467 h 1735667"/>
              <a:gd name="connsiteX2" fmla="*/ 0 w 1625600"/>
              <a:gd name="connsiteY2" fmla="*/ 0 h 1735667"/>
            </a:gdLst>
            <a:ahLst/>
            <a:cxnLst>
              <a:cxn ang="0">
                <a:pos x="connsiteX0" y="connsiteY0"/>
              </a:cxn>
              <a:cxn ang="0">
                <a:pos x="connsiteX1" y="connsiteY1"/>
              </a:cxn>
              <a:cxn ang="0">
                <a:pos x="connsiteX2" y="connsiteY2"/>
              </a:cxn>
            </a:cxnLst>
            <a:rect l="l" t="t" r="r" b="b"/>
            <a:pathLst>
              <a:path w="1625600" h="1735667">
                <a:moveTo>
                  <a:pt x="1625600" y="1735667"/>
                </a:moveTo>
                <a:cubicBezTo>
                  <a:pt x="1231899" y="1588206"/>
                  <a:pt x="838199" y="1440745"/>
                  <a:pt x="567266" y="1151467"/>
                </a:cubicBezTo>
                <a:cubicBezTo>
                  <a:pt x="296333" y="862189"/>
                  <a:pt x="148166" y="431094"/>
                  <a:pt x="0" y="0"/>
                </a:cubicBezTo>
              </a:path>
            </a:pathLst>
          </a:custGeom>
          <a:noFill/>
          <a:ln>
            <a:headEnd type="arrow"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Arrow Connector 28">
            <a:extLst>
              <a:ext uri="{FF2B5EF4-FFF2-40B4-BE49-F238E27FC236}">
                <a16:creationId xmlns:a16="http://schemas.microsoft.com/office/drawing/2014/main" id="{D712CAFB-8929-AC5E-B082-3A36CE910628}"/>
              </a:ext>
            </a:extLst>
          </p:cNvPr>
          <p:cNvCxnSpPr>
            <a:cxnSpLocks/>
          </p:cNvCxnSpPr>
          <p:nvPr/>
        </p:nvCxnSpPr>
        <p:spPr>
          <a:xfrm flipH="1" flipV="1">
            <a:off x="3823863" y="3369989"/>
            <a:ext cx="1" cy="1228823"/>
          </a:xfrm>
          <a:prstGeom prst="straightConnector1">
            <a:avLst/>
          </a:prstGeom>
          <a:noFill/>
          <a:ln>
            <a:headEnd type="arrow" w="med" len="med"/>
            <a:tailEnd type="none" w="med" len="med"/>
          </a:ln>
        </p:spPr>
        <p:style>
          <a:lnRef idx="2">
            <a:schemeClr val="accent1">
              <a:shade val="15000"/>
            </a:schemeClr>
          </a:lnRef>
          <a:fillRef idx="1">
            <a:schemeClr val="accent1"/>
          </a:fillRef>
          <a:effectRef idx="0">
            <a:schemeClr val="accent1"/>
          </a:effectRef>
          <a:fontRef idx="minor">
            <a:schemeClr val="lt1"/>
          </a:fontRef>
        </p:style>
      </p:cxnSp>
      <p:sp>
        <p:nvSpPr>
          <p:cNvPr id="30" name="Oval 29">
            <a:extLst>
              <a:ext uri="{FF2B5EF4-FFF2-40B4-BE49-F238E27FC236}">
                <a16:creationId xmlns:a16="http://schemas.microsoft.com/office/drawing/2014/main" id="{33D6577A-A9ED-F46A-62F2-5D49001D3874}"/>
              </a:ext>
            </a:extLst>
          </p:cNvPr>
          <p:cNvSpPr>
            <a:spLocks noChangeAspect="1"/>
          </p:cNvSpPr>
          <p:nvPr/>
        </p:nvSpPr>
        <p:spPr>
          <a:xfrm flipH="1">
            <a:off x="2533166" y="3259423"/>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6A6F3CE1-9C45-0402-48F0-79633B34CC08}"/>
              </a:ext>
            </a:extLst>
          </p:cNvPr>
          <p:cNvSpPr>
            <a:spLocks noChangeAspect="1"/>
          </p:cNvSpPr>
          <p:nvPr/>
        </p:nvSpPr>
        <p:spPr>
          <a:xfrm flipH="1">
            <a:off x="3784136" y="3327082"/>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Connector 31">
            <a:extLst>
              <a:ext uri="{FF2B5EF4-FFF2-40B4-BE49-F238E27FC236}">
                <a16:creationId xmlns:a16="http://schemas.microsoft.com/office/drawing/2014/main" id="{7B38B73C-1232-3F74-5FD1-CEEAC38C1BFB}"/>
              </a:ext>
            </a:extLst>
          </p:cNvPr>
          <p:cNvCxnSpPr>
            <a:cxnSpLocks/>
          </p:cNvCxnSpPr>
          <p:nvPr/>
        </p:nvCxnSpPr>
        <p:spPr>
          <a:xfrm>
            <a:off x="2568906" y="3292479"/>
            <a:ext cx="0" cy="2157150"/>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sp>
        <p:nvSpPr>
          <p:cNvPr id="33" name="Oval 32">
            <a:extLst>
              <a:ext uri="{FF2B5EF4-FFF2-40B4-BE49-F238E27FC236}">
                <a16:creationId xmlns:a16="http://schemas.microsoft.com/office/drawing/2014/main" id="{DE3CCB09-D6B8-13E6-AE45-4D8BC8927D25}"/>
              </a:ext>
            </a:extLst>
          </p:cNvPr>
          <p:cNvSpPr>
            <a:spLocks noChangeAspect="1"/>
          </p:cNvSpPr>
          <p:nvPr/>
        </p:nvSpPr>
        <p:spPr>
          <a:xfrm flipH="1">
            <a:off x="2522672" y="2022530"/>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Connector 33">
            <a:extLst>
              <a:ext uri="{FF2B5EF4-FFF2-40B4-BE49-F238E27FC236}">
                <a16:creationId xmlns:a16="http://schemas.microsoft.com/office/drawing/2014/main" id="{89AE8536-F125-3CCF-8547-867396C56884}"/>
              </a:ext>
            </a:extLst>
          </p:cNvPr>
          <p:cNvCxnSpPr>
            <a:cxnSpLocks/>
          </p:cNvCxnSpPr>
          <p:nvPr/>
        </p:nvCxnSpPr>
        <p:spPr>
          <a:xfrm>
            <a:off x="3817286" y="4598812"/>
            <a:ext cx="0" cy="850817"/>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cxnSp>
        <p:nvCxnSpPr>
          <p:cNvPr id="37" name="Straight Connector 36">
            <a:extLst>
              <a:ext uri="{FF2B5EF4-FFF2-40B4-BE49-F238E27FC236}">
                <a16:creationId xmlns:a16="http://schemas.microsoft.com/office/drawing/2014/main" id="{C149F975-3027-0310-3415-AF5FFE81C8A2}"/>
              </a:ext>
            </a:extLst>
          </p:cNvPr>
          <p:cNvCxnSpPr>
            <a:cxnSpLocks/>
          </p:cNvCxnSpPr>
          <p:nvPr/>
        </p:nvCxnSpPr>
        <p:spPr>
          <a:xfrm flipV="1">
            <a:off x="715446" y="4567018"/>
            <a:ext cx="3129405" cy="5550"/>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sp>
        <p:nvSpPr>
          <p:cNvPr id="38" name="Oval 37">
            <a:extLst>
              <a:ext uri="{FF2B5EF4-FFF2-40B4-BE49-F238E27FC236}">
                <a16:creationId xmlns:a16="http://schemas.microsoft.com/office/drawing/2014/main" id="{66FE8AB1-A99C-E79F-AD20-F8975D602D02}"/>
              </a:ext>
            </a:extLst>
          </p:cNvPr>
          <p:cNvSpPr>
            <a:spLocks noChangeAspect="1"/>
          </p:cNvSpPr>
          <p:nvPr/>
        </p:nvSpPr>
        <p:spPr>
          <a:xfrm flipH="1">
            <a:off x="2522672" y="4534251"/>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A4B54995-F12D-3D02-DE63-18F81605BCEA}"/>
              </a:ext>
            </a:extLst>
          </p:cNvPr>
          <p:cNvSpPr txBox="1"/>
          <p:nvPr/>
        </p:nvSpPr>
        <p:spPr>
          <a:xfrm>
            <a:off x="2327622" y="4249028"/>
            <a:ext cx="350518" cy="369332"/>
          </a:xfrm>
          <a:prstGeom prst="rect">
            <a:avLst/>
          </a:prstGeom>
          <a:noFill/>
        </p:spPr>
        <p:txBody>
          <a:bodyPr wrap="square" rtlCol="0">
            <a:spAutoFit/>
          </a:bodyPr>
          <a:lstStyle/>
          <a:p>
            <a:r>
              <a:rPr lang="it-IT" dirty="0"/>
              <a:t>0</a:t>
            </a:r>
            <a:endParaRPr lang="en-US" dirty="0"/>
          </a:p>
        </p:txBody>
      </p:sp>
      <p:sp>
        <p:nvSpPr>
          <p:cNvPr id="40" name="TextBox 39">
            <a:extLst>
              <a:ext uri="{FF2B5EF4-FFF2-40B4-BE49-F238E27FC236}">
                <a16:creationId xmlns:a16="http://schemas.microsoft.com/office/drawing/2014/main" id="{11D0283A-5217-0B01-6B80-A7F0C2A6717F}"/>
              </a:ext>
            </a:extLst>
          </p:cNvPr>
          <p:cNvSpPr txBox="1"/>
          <p:nvPr/>
        </p:nvSpPr>
        <p:spPr>
          <a:xfrm>
            <a:off x="3838384" y="4276028"/>
            <a:ext cx="350518" cy="369332"/>
          </a:xfrm>
          <a:prstGeom prst="rect">
            <a:avLst/>
          </a:prstGeom>
          <a:noFill/>
        </p:spPr>
        <p:txBody>
          <a:bodyPr wrap="square" rtlCol="0">
            <a:spAutoFit/>
          </a:bodyPr>
          <a:lstStyle/>
          <a:p>
            <a:r>
              <a:rPr lang="it-IT" dirty="0"/>
              <a:t>1</a:t>
            </a:r>
            <a:endParaRPr lang="en-US" dirty="0"/>
          </a:p>
        </p:txBody>
      </p:sp>
      <p:sp>
        <p:nvSpPr>
          <p:cNvPr id="41" name="TextBox 40">
            <a:extLst>
              <a:ext uri="{FF2B5EF4-FFF2-40B4-BE49-F238E27FC236}">
                <a16:creationId xmlns:a16="http://schemas.microsoft.com/office/drawing/2014/main" id="{C9A23D7F-97BA-BECD-E3A4-148AEBAFDC47}"/>
              </a:ext>
            </a:extLst>
          </p:cNvPr>
          <p:cNvSpPr txBox="1"/>
          <p:nvPr/>
        </p:nvSpPr>
        <p:spPr>
          <a:xfrm>
            <a:off x="2236734" y="3130625"/>
            <a:ext cx="350518" cy="369332"/>
          </a:xfrm>
          <a:prstGeom prst="rect">
            <a:avLst/>
          </a:prstGeom>
          <a:noFill/>
        </p:spPr>
        <p:txBody>
          <a:bodyPr wrap="square" rtlCol="0">
            <a:spAutoFit/>
          </a:bodyPr>
          <a:lstStyle/>
          <a:p>
            <a:r>
              <a:rPr lang="it-IT" dirty="0"/>
              <a:t>2</a:t>
            </a:r>
            <a:endParaRPr lang="en-US" dirty="0"/>
          </a:p>
        </p:txBody>
      </p:sp>
      <p:sp>
        <p:nvSpPr>
          <p:cNvPr id="44" name="TextBox 43">
            <a:extLst>
              <a:ext uri="{FF2B5EF4-FFF2-40B4-BE49-F238E27FC236}">
                <a16:creationId xmlns:a16="http://schemas.microsoft.com/office/drawing/2014/main" id="{44168EA9-6038-6F47-6E36-82ED5B990D6C}"/>
              </a:ext>
            </a:extLst>
          </p:cNvPr>
          <p:cNvSpPr txBox="1"/>
          <p:nvPr/>
        </p:nvSpPr>
        <p:spPr>
          <a:xfrm>
            <a:off x="2251611" y="1802083"/>
            <a:ext cx="350518" cy="369332"/>
          </a:xfrm>
          <a:prstGeom prst="rect">
            <a:avLst/>
          </a:prstGeom>
          <a:noFill/>
        </p:spPr>
        <p:txBody>
          <a:bodyPr wrap="square" rtlCol="0">
            <a:spAutoFit/>
          </a:bodyPr>
          <a:lstStyle/>
          <a:p>
            <a:r>
              <a:rPr lang="it-IT" dirty="0"/>
              <a:t>3</a:t>
            </a:r>
            <a:endParaRPr lang="en-US" dirty="0"/>
          </a:p>
        </p:txBody>
      </p:sp>
      <p:sp>
        <p:nvSpPr>
          <p:cNvPr id="47" name="TextBox 46">
            <a:extLst>
              <a:ext uri="{FF2B5EF4-FFF2-40B4-BE49-F238E27FC236}">
                <a16:creationId xmlns:a16="http://schemas.microsoft.com/office/drawing/2014/main" id="{DA067FFF-8805-46A3-C913-61A3A2F864A1}"/>
              </a:ext>
            </a:extLst>
          </p:cNvPr>
          <p:cNvSpPr txBox="1"/>
          <p:nvPr/>
        </p:nvSpPr>
        <p:spPr>
          <a:xfrm>
            <a:off x="3815267" y="3114485"/>
            <a:ext cx="350518" cy="369332"/>
          </a:xfrm>
          <a:prstGeom prst="rect">
            <a:avLst/>
          </a:prstGeom>
          <a:noFill/>
        </p:spPr>
        <p:txBody>
          <a:bodyPr wrap="square" rtlCol="0">
            <a:spAutoFit/>
          </a:bodyPr>
          <a:lstStyle/>
          <a:p>
            <a:r>
              <a:rPr lang="it-IT" dirty="0"/>
              <a:t>4</a:t>
            </a:r>
            <a:endParaRPr lang="en-US" dirty="0"/>
          </a:p>
        </p:txBody>
      </p:sp>
      <p:sp>
        <p:nvSpPr>
          <p:cNvPr id="48" name="TextBox 47">
            <a:extLst>
              <a:ext uri="{FF2B5EF4-FFF2-40B4-BE49-F238E27FC236}">
                <a16:creationId xmlns:a16="http://schemas.microsoft.com/office/drawing/2014/main" id="{B5DA3BB1-96D0-BD47-C5EB-E8A7903717FE}"/>
              </a:ext>
            </a:extLst>
          </p:cNvPr>
          <p:cNvSpPr txBox="1"/>
          <p:nvPr/>
        </p:nvSpPr>
        <p:spPr>
          <a:xfrm>
            <a:off x="2471111" y="5410449"/>
            <a:ext cx="551131" cy="369332"/>
          </a:xfrm>
          <a:prstGeom prst="rect">
            <a:avLst/>
          </a:prstGeom>
          <a:noFill/>
        </p:spPr>
        <p:txBody>
          <a:bodyPr wrap="square" rtlCol="0">
            <a:spAutoFit/>
          </a:bodyPr>
          <a:lstStyle/>
          <a:p>
            <a:r>
              <a:rPr lang="it-IT" dirty="0"/>
              <a:t>Va</a:t>
            </a:r>
            <a:endParaRPr lang="en-US" dirty="0"/>
          </a:p>
        </p:txBody>
      </p:sp>
      <p:sp>
        <p:nvSpPr>
          <p:cNvPr id="49" name="TextBox 48">
            <a:extLst>
              <a:ext uri="{FF2B5EF4-FFF2-40B4-BE49-F238E27FC236}">
                <a16:creationId xmlns:a16="http://schemas.microsoft.com/office/drawing/2014/main" id="{0528A5A0-E99E-2A83-B797-9563D0918224}"/>
              </a:ext>
            </a:extLst>
          </p:cNvPr>
          <p:cNvSpPr txBox="1"/>
          <p:nvPr/>
        </p:nvSpPr>
        <p:spPr>
          <a:xfrm>
            <a:off x="3767303" y="5410449"/>
            <a:ext cx="551131" cy="369332"/>
          </a:xfrm>
          <a:prstGeom prst="rect">
            <a:avLst/>
          </a:prstGeom>
          <a:noFill/>
        </p:spPr>
        <p:txBody>
          <a:bodyPr wrap="square" rtlCol="0">
            <a:spAutoFit/>
          </a:bodyPr>
          <a:lstStyle/>
          <a:p>
            <a:r>
              <a:rPr lang="it-IT" dirty="0"/>
              <a:t>Vb</a:t>
            </a:r>
            <a:endParaRPr lang="en-US" dirty="0"/>
          </a:p>
        </p:txBody>
      </p:sp>
      <p:sp>
        <p:nvSpPr>
          <p:cNvPr id="50" name="TextBox 49">
            <a:extLst>
              <a:ext uri="{FF2B5EF4-FFF2-40B4-BE49-F238E27FC236}">
                <a16:creationId xmlns:a16="http://schemas.microsoft.com/office/drawing/2014/main" id="{46C9ACDD-6A12-E6B1-2812-DBE48DBC324E}"/>
              </a:ext>
            </a:extLst>
          </p:cNvPr>
          <p:cNvSpPr txBox="1"/>
          <p:nvPr/>
        </p:nvSpPr>
        <p:spPr>
          <a:xfrm>
            <a:off x="234158" y="4276028"/>
            <a:ext cx="551131" cy="369332"/>
          </a:xfrm>
          <a:prstGeom prst="rect">
            <a:avLst/>
          </a:prstGeom>
          <a:noFill/>
        </p:spPr>
        <p:txBody>
          <a:bodyPr wrap="square" rtlCol="0">
            <a:spAutoFit/>
          </a:bodyPr>
          <a:lstStyle/>
          <a:p>
            <a:r>
              <a:rPr lang="it-IT" dirty="0"/>
              <a:t>Pa</a:t>
            </a:r>
            <a:endParaRPr lang="en-US" dirty="0"/>
          </a:p>
        </p:txBody>
      </p:sp>
      <p:sp>
        <p:nvSpPr>
          <p:cNvPr id="51" name="TextBox 50">
            <a:extLst>
              <a:ext uri="{FF2B5EF4-FFF2-40B4-BE49-F238E27FC236}">
                <a16:creationId xmlns:a16="http://schemas.microsoft.com/office/drawing/2014/main" id="{EF6847D2-6434-AAAE-1783-9048B376A440}"/>
              </a:ext>
            </a:extLst>
          </p:cNvPr>
          <p:cNvSpPr txBox="1"/>
          <p:nvPr/>
        </p:nvSpPr>
        <p:spPr>
          <a:xfrm>
            <a:off x="243720" y="1801943"/>
            <a:ext cx="551131" cy="369332"/>
          </a:xfrm>
          <a:prstGeom prst="rect">
            <a:avLst/>
          </a:prstGeom>
          <a:noFill/>
        </p:spPr>
        <p:txBody>
          <a:bodyPr wrap="square" rtlCol="0">
            <a:spAutoFit/>
          </a:bodyPr>
          <a:lstStyle/>
          <a:p>
            <a:r>
              <a:rPr lang="it-IT" dirty="0"/>
              <a:t>Pb</a:t>
            </a:r>
            <a:endParaRPr lang="en-US" dirty="0"/>
          </a:p>
        </p:txBody>
      </p:sp>
      <p:cxnSp>
        <p:nvCxnSpPr>
          <p:cNvPr id="52" name="Straight Connector 51">
            <a:extLst>
              <a:ext uri="{FF2B5EF4-FFF2-40B4-BE49-F238E27FC236}">
                <a16:creationId xmlns:a16="http://schemas.microsoft.com/office/drawing/2014/main" id="{11784AE7-52B4-8411-42D0-63E352E18B0C}"/>
              </a:ext>
            </a:extLst>
          </p:cNvPr>
          <p:cNvCxnSpPr>
            <a:cxnSpLocks/>
          </p:cNvCxnSpPr>
          <p:nvPr/>
        </p:nvCxnSpPr>
        <p:spPr>
          <a:xfrm>
            <a:off x="700926" y="2077864"/>
            <a:ext cx="1882461" cy="0"/>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sp>
        <p:nvSpPr>
          <p:cNvPr id="5" name="Title 1">
            <a:extLst>
              <a:ext uri="{FF2B5EF4-FFF2-40B4-BE49-F238E27FC236}">
                <a16:creationId xmlns:a16="http://schemas.microsoft.com/office/drawing/2014/main" id="{CF6A9EB0-20D7-60ED-8E0B-18C1EEC018CD}"/>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Ciclo Otto</a:t>
            </a:r>
            <a:endParaRPr lang="en-US" b="1" dirty="0"/>
          </a:p>
        </p:txBody>
      </p:sp>
    </p:spTree>
    <p:extLst>
      <p:ext uri="{BB962C8B-B14F-4D97-AF65-F5344CB8AC3E}">
        <p14:creationId xmlns:p14="http://schemas.microsoft.com/office/powerpoint/2010/main" val="9964378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D84E13-3050-D979-631E-AEC865464F86}"/>
            </a:ext>
          </a:extLst>
        </p:cNvPr>
        <p:cNvGrpSpPr/>
        <p:nvPr/>
      </p:nvGrpSpPr>
      <p:grpSpPr>
        <a:xfrm>
          <a:off x="0" y="0"/>
          <a:ext cx="0" cy="0"/>
          <a:chOff x="0" y="0"/>
          <a:chExt cx="0" cy="0"/>
        </a:xfrm>
      </p:grpSpPr>
      <p:pic>
        <p:nvPicPr>
          <p:cNvPr id="3074" name="Picture 2" descr="Rudolf Diesel - Wikipedia">
            <a:extLst>
              <a:ext uri="{FF2B5EF4-FFF2-40B4-BE49-F238E27FC236}">
                <a16:creationId xmlns:a16="http://schemas.microsoft.com/office/drawing/2014/main" id="{E059DF58-DC3C-4559-F591-34AA66F805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46162" y="1062964"/>
            <a:ext cx="3845961" cy="555555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La genesi della Kriegsmarine – Parte II – La Minerva">
            <a:extLst>
              <a:ext uri="{FF2B5EF4-FFF2-40B4-BE49-F238E27FC236}">
                <a16:creationId xmlns:a16="http://schemas.microsoft.com/office/drawing/2014/main" id="{DE50ACDF-D674-963A-7304-DD6BC60F29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6383" y="1062964"/>
            <a:ext cx="6813397" cy="286176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Carro armato T34, cosa ne pensate? È in cima alla vostra lista dei  preferiti? : r/TankPorn">
            <a:extLst>
              <a:ext uri="{FF2B5EF4-FFF2-40B4-BE49-F238E27FC236}">
                <a16:creationId xmlns:a16="http://schemas.microsoft.com/office/drawing/2014/main" id="{3C678974-8DA6-1260-FD8F-59E2BC839F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878" y="4092661"/>
            <a:ext cx="3845960" cy="2525858"/>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undefined">
            <a:extLst>
              <a:ext uri="{FF2B5EF4-FFF2-40B4-BE49-F238E27FC236}">
                <a16:creationId xmlns:a16="http://schemas.microsoft.com/office/drawing/2014/main" id="{A0FEBB13-1C51-8601-38B4-164C101396A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6202" y="4092661"/>
            <a:ext cx="3479596" cy="2525858"/>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6EB8B7E4-DE5F-A6F8-90C5-2AFAFF38A0DD}"/>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Ciclo Diesel</a:t>
            </a:r>
            <a:endParaRPr lang="en-US" b="1" dirty="0"/>
          </a:p>
        </p:txBody>
      </p:sp>
    </p:spTree>
    <p:extLst>
      <p:ext uri="{BB962C8B-B14F-4D97-AF65-F5344CB8AC3E}">
        <p14:creationId xmlns:p14="http://schemas.microsoft.com/office/powerpoint/2010/main" val="38497263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B1F986-E0E5-5375-453C-C932DFFB0CA0}"/>
            </a:ext>
          </a:extLst>
        </p:cNvPr>
        <p:cNvGrpSpPr/>
        <p:nvPr/>
      </p:nvGrpSpPr>
      <p:grpSpPr>
        <a:xfrm>
          <a:off x="0" y="0"/>
          <a:ext cx="0" cy="0"/>
          <a:chOff x="0" y="0"/>
          <a:chExt cx="0" cy="0"/>
        </a:xfrm>
      </p:grpSpPr>
      <p:cxnSp>
        <p:nvCxnSpPr>
          <p:cNvPr id="24" name="Straight Connector 23">
            <a:extLst>
              <a:ext uri="{FF2B5EF4-FFF2-40B4-BE49-F238E27FC236}">
                <a16:creationId xmlns:a16="http://schemas.microsoft.com/office/drawing/2014/main" id="{2237DACD-DF6D-DAFF-4D8B-A25EBAE2D4C5}"/>
              </a:ext>
            </a:extLst>
          </p:cNvPr>
          <p:cNvCxnSpPr>
            <a:cxnSpLocks/>
          </p:cNvCxnSpPr>
          <p:nvPr/>
        </p:nvCxnSpPr>
        <p:spPr>
          <a:xfrm>
            <a:off x="1434792" y="1556060"/>
            <a:ext cx="0" cy="4006694"/>
          </a:xfrm>
          <a:prstGeom prst="line">
            <a:avLst/>
          </a:prstGeom>
          <a:ln>
            <a:headEnd type="triangl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EF0FC32F-58EA-7403-FF74-34E3574D4854}"/>
              </a:ext>
            </a:extLst>
          </p:cNvPr>
          <p:cNvCxnSpPr>
            <a:cxnSpLocks/>
          </p:cNvCxnSpPr>
          <p:nvPr/>
        </p:nvCxnSpPr>
        <p:spPr>
          <a:xfrm>
            <a:off x="1434792" y="5562754"/>
            <a:ext cx="5787368" cy="0"/>
          </a:xfrm>
          <a:prstGeom prst="line">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a16="http://schemas.microsoft.com/office/drawing/2014/main" id="{147F53B1-93AE-9A37-3ED1-D18F9F49D8A1}"/>
              </a:ext>
            </a:extLst>
          </p:cNvPr>
          <p:cNvSpPr txBox="1"/>
          <p:nvPr/>
        </p:nvSpPr>
        <p:spPr>
          <a:xfrm>
            <a:off x="1002328" y="1371394"/>
            <a:ext cx="350518" cy="369332"/>
          </a:xfrm>
          <a:prstGeom prst="rect">
            <a:avLst/>
          </a:prstGeom>
          <a:noFill/>
        </p:spPr>
        <p:txBody>
          <a:bodyPr wrap="square" rtlCol="0">
            <a:spAutoFit/>
          </a:bodyPr>
          <a:lstStyle/>
          <a:p>
            <a:r>
              <a:rPr lang="it-IT" dirty="0"/>
              <a:t>P</a:t>
            </a:r>
            <a:endParaRPr lang="en-US" dirty="0"/>
          </a:p>
        </p:txBody>
      </p:sp>
      <p:sp>
        <p:nvSpPr>
          <p:cNvPr id="36" name="TextBox 35">
            <a:extLst>
              <a:ext uri="{FF2B5EF4-FFF2-40B4-BE49-F238E27FC236}">
                <a16:creationId xmlns:a16="http://schemas.microsoft.com/office/drawing/2014/main" id="{0AA4CA53-BF73-B4C4-9F31-41D3905D9ECC}"/>
              </a:ext>
            </a:extLst>
          </p:cNvPr>
          <p:cNvSpPr txBox="1"/>
          <p:nvPr/>
        </p:nvSpPr>
        <p:spPr>
          <a:xfrm>
            <a:off x="7222160" y="5494661"/>
            <a:ext cx="350518" cy="369332"/>
          </a:xfrm>
          <a:prstGeom prst="rect">
            <a:avLst/>
          </a:prstGeom>
          <a:noFill/>
        </p:spPr>
        <p:txBody>
          <a:bodyPr wrap="square" rtlCol="0">
            <a:spAutoFit/>
          </a:bodyPr>
          <a:lstStyle/>
          <a:p>
            <a:r>
              <a:rPr lang="it-IT" dirty="0"/>
              <a:t>v</a:t>
            </a:r>
            <a:endParaRPr lang="en-US" dirty="0"/>
          </a:p>
        </p:txBody>
      </p:sp>
      <p:sp>
        <p:nvSpPr>
          <p:cNvPr id="43" name="Arrow: Down 42">
            <a:extLst>
              <a:ext uri="{FF2B5EF4-FFF2-40B4-BE49-F238E27FC236}">
                <a16:creationId xmlns:a16="http://schemas.microsoft.com/office/drawing/2014/main" id="{4D653C89-A324-D1EA-BEB8-BA1C304A74EA}"/>
              </a:ext>
            </a:extLst>
          </p:cNvPr>
          <p:cNvSpPr/>
          <p:nvPr/>
        </p:nvSpPr>
        <p:spPr>
          <a:xfrm rot="16200000">
            <a:off x="5870339" y="3838101"/>
            <a:ext cx="350515" cy="601903"/>
          </a:xfrm>
          <a:prstGeom prst="down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Down 44">
            <a:extLst>
              <a:ext uri="{FF2B5EF4-FFF2-40B4-BE49-F238E27FC236}">
                <a16:creationId xmlns:a16="http://schemas.microsoft.com/office/drawing/2014/main" id="{C40508DF-FBED-DA81-5CD2-6C3CA274FEBF}"/>
              </a:ext>
            </a:extLst>
          </p:cNvPr>
          <p:cNvSpPr/>
          <p:nvPr/>
        </p:nvSpPr>
        <p:spPr>
          <a:xfrm>
            <a:off x="3691414" y="1980463"/>
            <a:ext cx="350515" cy="601903"/>
          </a:xfrm>
          <a:prstGeom prst="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5A2EF183-4BC6-0A9A-E365-6C05C9379DB1}"/>
              </a:ext>
            </a:extLst>
          </p:cNvPr>
          <p:cNvGrpSpPr/>
          <p:nvPr/>
        </p:nvGrpSpPr>
        <p:grpSpPr>
          <a:xfrm>
            <a:off x="7881240" y="1781074"/>
            <a:ext cx="3551768" cy="3742267"/>
            <a:chOff x="4267200" y="1151467"/>
            <a:chExt cx="3551768" cy="3742267"/>
          </a:xfrm>
        </p:grpSpPr>
        <p:sp>
          <p:nvSpPr>
            <p:cNvPr id="5" name="Rectangle 4">
              <a:extLst>
                <a:ext uri="{FF2B5EF4-FFF2-40B4-BE49-F238E27FC236}">
                  <a16:creationId xmlns:a16="http://schemas.microsoft.com/office/drawing/2014/main" id="{C9A33766-B3A5-7173-2337-11E3253B1A4A}"/>
                </a:ext>
              </a:extLst>
            </p:cNvPr>
            <p:cNvSpPr/>
            <p:nvPr/>
          </p:nvSpPr>
          <p:spPr>
            <a:xfrm>
              <a:off x="4267200" y="1151467"/>
              <a:ext cx="2810934" cy="55880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SORGENTE CALDA (T2)</a:t>
              </a:r>
              <a:endParaRPr lang="en-US" dirty="0"/>
            </a:p>
          </p:txBody>
        </p:sp>
        <p:sp>
          <p:nvSpPr>
            <p:cNvPr id="6" name="Rectangle 5">
              <a:extLst>
                <a:ext uri="{FF2B5EF4-FFF2-40B4-BE49-F238E27FC236}">
                  <a16:creationId xmlns:a16="http://schemas.microsoft.com/office/drawing/2014/main" id="{DD832DD3-7851-FFEF-3156-A31E3A69AFE1}"/>
                </a:ext>
              </a:extLst>
            </p:cNvPr>
            <p:cNvSpPr/>
            <p:nvPr/>
          </p:nvSpPr>
          <p:spPr>
            <a:xfrm>
              <a:off x="4267200" y="4334934"/>
              <a:ext cx="2810934" cy="558800"/>
            </a:xfrm>
            <a:prstGeom prst="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SORGENTE FREDDA (T1)</a:t>
              </a:r>
              <a:endParaRPr lang="en-US" dirty="0"/>
            </a:p>
          </p:txBody>
        </p:sp>
        <p:sp>
          <p:nvSpPr>
            <p:cNvPr id="7" name="Oval 6">
              <a:extLst>
                <a:ext uri="{FF2B5EF4-FFF2-40B4-BE49-F238E27FC236}">
                  <a16:creationId xmlns:a16="http://schemas.microsoft.com/office/drawing/2014/main" id="{6F231E91-3363-C99F-B892-49E6967B7F46}"/>
                </a:ext>
              </a:extLst>
            </p:cNvPr>
            <p:cNvSpPr>
              <a:spLocks noChangeAspect="1"/>
            </p:cNvSpPr>
            <p:nvPr/>
          </p:nvSpPr>
          <p:spPr>
            <a:xfrm>
              <a:off x="5239777" y="2607189"/>
              <a:ext cx="830823" cy="830823"/>
            </a:xfrm>
            <a:prstGeom prst="ellipse">
              <a:avLst/>
            </a:prstGeom>
            <a:solidFill>
              <a:schemeClr val="bg2">
                <a:lumMod val="9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BB0492C4-BEFE-67A9-50DB-016257AB2260}"/>
                </a:ext>
              </a:extLst>
            </p:cNvPr>
            <p:cNvSpPr txBox="1"/>
            <p:nvPr/>
          </p:nvSpPr>
          <p:spPr>
            <a:xfrm>
              <a:off x="5375788" y="2837934"/>
              <a:ext cx="558800" cy="369332"/>
            </a:xfrm>
            <a:prstGeom prst="rect">
              <a:avLst/>
            </a:prstGeom>
            <a:noFill/>
          </p:spPr>
          <p:txBody>
            <a:bodyPr wrap="square" rtlCol="0">
              <a:spAutoFit/>
            </a:bodyPr>
            <a:lstStyle/>
            <a:p>
              <a:pPr algn="ctr"/>
              <a:r>
                <a:rPr lang="it-IT" dirty="0"/>
                <a:t>M</a:t>
              </a:r>
              <a:endParaRPr lang="en-US" dirty="0"/>
            </a:p>
          </p:txBody>
        </p:sp>
        <p:sp>
          <p:nvSpPr>
            <p:cNvPr id="9" name="Arrow: Down 8">
              <a:extLst>
                <a:ext uri="{FF2B5EF4-FFF2-40B4-BE49-F238E27FC236}">
                  <a16:creationId xmlns:a16="http://schemas.microsoft.com/office/drawing/2014/main" id="{282612EE-B142-E1CA-FD97-6538AC21833F}"/>
                </a:ext>
              </a:extLst>
            </p:cNvPr>
            <p:cNvSpPr/>
            <p:nvPr/>
          </p:nvSpPr>
          <p:spPr>
            <a:xfrm>
              <a:off x="5479930" y="1882049"/>
              <a:ext cx="350515" cy="601903"/>
            </a:xfrm>
            <a:prstGeom prst="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Down 9">
              <a:extLst>
                <a:ext uri="{FF2B5EF4-FFF2-40B4-BE49-F238E27FC236}">
                  <a16:creationId xmlns:a16="http://schemas.microsoft.com/office/drawing/2014/main" id="{E0AB781F-F71C-EFC4-72A0-C66CBA4D8E46}"/>
                </a:ext>
              </a:extLst>
            </p:cNvPr>
            <p:cNvSpPr/>
            <p:nvPr/>
          </p:nvSpPr>
          <p:spPr>
            <a:xfrm>
              <a:off x="5479929" y="3561249"/>
              <a:ext cx="350515" cy="601903"/>
            </a:xfrm>
            <a:prstGeom prst="down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Down 10">
              <a:extLst>
                <a:ext uri="{FF2B5EF4-FFF2-40B4-BE49-F238E27FC236}">
                  <a16:creationId xmlns:a16="http://schemas.microsoft.com/office/drawing/2014/main" id="{20640376-7293-6616-FF12-947934D03763}"/>
                </a:ext>
              </a:extLst>
            </p:cNvPr>
            <p:cNvSpPr/>
            <p:nvPr/>
          </p:nvSpPr>
          <p:spPr>
            <a:xfrm rot="16200000">
              <a:off x="6687248" y="2357296"/>
              <a:ext cx="350515" cy="1311789"/>
            </a:xfrm>
            <a:prstGeom prst="downArrow">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BA8693AE-233D-E4F8-7B21-B12A581D8B4F}"/>
                    </a:ext>
                  </a:extLst>
                </p:cNvPr>
                <p:cNvSpPr txBox="1"/>
                <p:nvPr/>
              </p:nvSpPr>
              <p:spPr>
                <a:xfrm>
                  <a:off x="4922617" y="1991573"/>
                  <a:ext cx="420051"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𝐶</m:t>
                            </m:r>
                          </m:sub>
                        </m:sSub>
                      </m:oMath>
                    </m:oMathPara>
                  </a14:m>
                  <a:endParaRPr lang="en-US" sz="2400" dirty="0"/>
                </a:p>
              </p:txBody>
            </p:sp>
          </mc:Choice>
          <mc:Fallback xmlns="">
            <p:sp>
              <p:nvSpPr>
                <p:cNvPr id="12" name="TextBox 11">
                  <a:extLst>
                    <a:ext uri="{FF2B5EF4-FFF2-40B4-BE49-F238E27FC236}">
                      <a16:creationId xmlns:a16="http://schemas.microsoft.com/office/drawing/2014/main" id="{BA8693AE-233D-E4F8-7B21-B12A581D8B4F}"/>
                    </a:ext>
                  </a:extLst>
                </p:cNvPr>
                <p:cNvSpPr txBox="1">
                  <a:spLocks noRot="1" noChangeAspect="1" noMove="1" noResize="1" noEditPoints="1" noAdjustHandles="1" noChangeArrowheads="1" noChangeShapeType="1" noTextEdit="1"/>
                </p:cNvSpPr>
                <p:nvPr/>
              </p:nvSpPr>
              <p:spPr>
                <a:xfrm>
                  <a:off x="4922617" y="1991573"/>
                  <a:ext cx="420051" cy="369332"/>
                </a:xfrm>
                <a:prstGeom prst="rect">
                  <a:avLst/>
                </a:prstGeom>
                <a:blipFill>
                  <a:blip r:embed="rId3"/>
                  <a:stretch>
                    <a:fillRect l="-24638" r="-4348" b="-2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FCE7240B-9963-F0ED-0EF6-E0B3DC2689F5}"/>
                    </a:ext>
                  </a:extLst>
                </p:cNvPr>
                <p:cNvSpPr txBox="1"/>
                <p:nvPr/>
              </p:nvSpPr>
              <p:spPr>
                <a:xfrm>
                  <a:off x="4977418" y="3561249"/>
                  <a:ext cx="42268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𝐹</m:t>
                            </m:r>
                          </m:sub>
                        </m:sSub>
                      </m:oMath>
                    </m:oMathPara>
                  </a14:m>
                  <a:endParaRPr lang="en-US" sz="2400" dirty="0"/>
                </a:p>
              </p:txBody>
            </p:sp>
          </mc:Choice>
          <mc:Fallback xmlns="">
            <p:sp>
              <p:nvSpPr>
                <p:cNvPr id="13" name="TextBox 12">
                  <a:extLst>
                    <a:ext uri="{FF2B5EF4-FFF2-40B4-BE49-F238E27FC236}">
                      <a16:creationId xmlns:a16="http://schemas.microsoft.com/office/drawing/2014/main" id="{FCE7240B-9963-F0ED-0EF6-E0B3DC2689F5}"/>
                    </a:ext>
                  </a:extLst>
                </p:cNvPr>
                <p:cNvSpPr txBox="1">
                  <a:spLocks noRot="1" noChangeAspect="1" noMove="1" noResize="1" noEditPoints="1" noAdjustHandles="1" noChangeArrowheads="1" noChangeShapeType="1" noTextEdit="1"/>
                </p:cNvSpPr>
                <p:nvPr/>
              </p:nvSpPr>
              <p:spPr>
                <a:xfrm>
                  <a:off x="4977418" y="3561249"/>
                  <a:ext cx="422680" cy="369332"/>
                </a:xfrm>
                <a:prstGeom prst="rect">
                  <a:avLst/>
                </a:prstGeom>
                <a:blipFill>
                  <a:blip r:embed="rId4"/>
                  <a:stretch>
                    <a:fillRect l="-24638" r="-4348" b="-2623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80B3DBCF-7F36-A4D4-BFDE-23D886941FE7}"/>
                    </a:ext>
                  </a:extLst>
                </p:cNvPr>
                <p:cNvSpPr txBox="1"/>
                <p:nvPr/>
              </p:nvSpPr>
              <p:spPr>
                <a:xfrm>
                  <a:off x="7586661" y="2837932"/>
                  <a:ext cx="232307"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it-IT" sz="2400" i="1" smtClean="0">
                            <a:latin typeface="Cambria Math" panose="02040503050406030204" pitchFamily="18" charset="0"/>
                          </a:rPr>
                          <m:t>𝐿</m:t>
                        </m:r>
                      </m:oMath>
                    </m:oMathPara>
                  </a14:m>
                  <a:endParaRPr lang="en-US" sz="2400" dirty="0"/>
                </a:p>
              </p:txBody>
            </p:sp>
          </mc:Choice>
          <mc:Fallback xmlns="">
            <p:sp>
              <p:nvSpPr>
                <p:cNvPr id="14" name="TextBox 13">
                  <a:extLst>
                    <a:ext uri="{FF2B5EF4-FFF2-40B4-BE49-F238E27FC236}">
                      <a16:creationId xmlns:a16="http://schemas.microsoft.com/office/drawing/2014/main" id="{80B3DBCF-7F36-A4D4-BFDE-23D886941FE7}"/>
                    </a:ext>
                  </a:extLst>
                </p:cNvPr>
                <p:cNvSpPr txBox="1">
                  <a:spLocks noRot="1" noChangeAspect="1" noMove="1" noResize="1" noEditPoints="1" noAdjustHandles="1" noChangeArrowheads="1" noChangeShapeType="1" noTextEdit="1"/>
                </p:cNvSpPr>
                <p:nvPr/>
              </p:nvSpPr>
              <p:spPr>
                <a:xfrm>
                  <a:off x="7586661" y="2837932"/>
                  <a:ext cx="232307" cy="369332"/>
                </a:xfrm>
                <a:prstGeom prst="rect">
                  <a:avLst/>
                </a:prstGeom>
                <a:blipFill>
                  <a:blip r:embed="rId5"/>
                  <a:stretch>
                    <a:fillRect l="-31579" r="-31579" b="-5000"/>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D4D30F06-125C-E036-8480-E84C6109BF74}"/>
                  </a:ext>
                </a:extLst>
              </p:cNvPr>
              <p:cNvSpPr txBox="1"/>
              <p:nvPr/>
            </p:nvSpPr>
            <p:spPr>
              <a:xfrm>
                <a:off x="3656645" y="1524312"/>
                <a:ext cx="420051"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𝐶</m:t>
                          </m:r>
                        </m:sub>
                      </m:sSub>
                    </m:oMath>
                  </m:oMathPara>
                </a14:m>
                <a:endParaRPr lang="en-US" sz="2400" dirty="0"/>
              </a:p>
            </p:txBody>
          </p:sp>
        </mc:Choice>
        <mc:Fallback xmlns="">
          <p:sp>
            <p:nvSpPr>
              <p:cNvPr id="16" name="TextBox 15">
                <a:extLst>
                  <a:ext uri="{FF2B5EF4-FFF2-40B4-BE49-F238E27FC236}">
                    <a16:creationId xmlns:a16="http://schemas.microsoft.com/office/drawing/2014/main" id="{D4D30F06-125C-E036-8480-E84C6109BF74}"/>
                  </a:ext>
                </a:extLst>
              </p:cNvPr>
              <p:cNvSpPr txBox="1">
                <a:spLocks noRot="1" noChangeAspect="1" noMove="1" noResize="1" noEditPoints="1" noAdjustHandles="1" noChangeArrowheads="1" noChangeShapeType="1" noTextEdit="1"/>
              </p:cNvSpPr>
              <p:nvPr/>
            </p:nvSpPr>
            <p:spPr>
              <a:xfrm>
                <a:off x="3656645" y="1524312"/>
                <a:ext cx="420051" cy="369332"/>
              </a:xfrm>
              <a:prstGeom prst="rect">
                <a:avLst/>
              </a:prstGeom>
              <a:blipFill>
                <a:blip r:embed="rId6"/>
                <a:stretch>
                  <a:fillRect l="-24638" r="-2899" b="-2623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43C06722-DB22-6CEF-7056-462C88BFE18E}"/>
                  </a:ext>
                </a:extLst>
              </p:cNvPr>
              <p:cNvSpPr txBox="1"/>
              <p:nvPr/>
            </p:nvSpPr>
            <p:spPr>
              <a:xfrm>
                <a:off x="6388079" y="3963794"/>
                <a:ext cx="42268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𝐹</m:t>
                          </m:r>
                        </m:sub>
                      </m:sSub>
                    </m:oMath>
                  </m:oMathPara>
                </a14:m>
                <a:endParaRPr lang="en-US" sz="2400" dirty="0"/>
              </a:p>
            </p:txBody>
          </p:sp>
        </mc:Choice>
        <mc:Fallback xmlns="">
          <p:sp>
            <p:nvSpPr>
              <p:cNvPr id="21" name="TextBox 20">
                <a:extLst>
                  <a:ext uri="{FF2B5EF4-FFF2-40B4-BE49-F238E27FC236}">
                    <a16:creationId xmlns:a16="http://schemas.microsoft.com/office/drawing/2014/main" id="{43C06722-DB22-6CEF-7056-462C88BFE18E}"/>
                  </a:ext>
                </a:extLst>
              </p:cNvPr>
              <p:cNvSpPr txBox="1">
                <a:spLocks noRot="1" noChangeAspect="1" noMove="1" noResize="1" noEditPoints="1" noAdjustHandles="1" noChangeArrowheads="1" noChangeShapeType="1" noTextEdit="1"/>
              </p:cNvSpPr>
              <p:nvPr/>
            </p:nvSpPr>
            <p:spPr>
              <a:xfrm>
                <a:off x="6388079" y="3963794"/>
                <a:ext cx="422680" cy="369332"/>
              </a:xfrm>
              <a:prstGeom prst="rect">
                <a:avLst/>
              </a:prstGeom>
              <a:blipFill>
                <a:blip r:embed="rId7"/>
                <a:stretch>
                  <a:fillRect l="-24638" r="-4348" b="-26230"/>
                </a:stretch>
              </a:blipFill>
            </p:spPr>
            <p:txBody>
              <a:bodyPr/>
              <a:lstStyle/>
              <a:p>
                <a:r>
                  <a:rPr lang="en-US">
                    <a:noFill/>
                  </a:rPr>
                  <a:t> </a:t>
                </a:r>
              </a:p>
            </p:txBody>
          </p:sp>
        </mc:Fallback>
      </mc:AlternateContent>
      <p:sp>
        <p:nvSpPr>
          <p:cNvPr id="42" name="TextBox 41">
            <a:extLst>
              <a:ext uri="{FF2B5EF4-FFF2-40B4-BE49-F238E27FC236}">
                <a16:creationId xmlns:a16="http://schemas.microsoft.com/office/drawing/2014/main" id="{A34041AC-1865-D300-EE0E-0AFA316CB6B9}"/>
              </a:ext>
            </a:extLst>
          </p:cNvPr>
          <p:cNvSpPr txBox="1"/>
          <p:nvPr/>
        </p:nvSpPr>
        <p:spPr>
          <a:xfrm>
            <a:off x="2584869" y="2127407"/>
            <a:ext cx="501505" cy="369332"/>
          </a:xfrm>
          <a:prstGeom prst="rect">
            <a:avLst/>
          </a:prstGeom>
          <a:noFill/>
        </p:spPr>
        <p:txBody>
          <a:bodyPr wrap="square" rtlCol="0">
            <a:spAutoFit/>
          </a:bodyPr>
          <a:lstStyle/>
          <a:p>
            <a:r>
              <a:rPr lang="it-IT" b="1" dirty="0">
                <a:solidFill>
                  <a:srgbClr val="FF0000"/>
                </a:solidFill>
              </a:rPr>
              <a:t>T2</a:t>
            </a:r>
            <a:endParaRPr lang="en-US" b="1" dirty="0">
              <a:solidFill>
                <a:srgbClr val="FF0000"/>
              </a:solidFill>
            </a:endParaRPr>
          </a:p>
        </p:txBody>
      </p:sp>
      <p:sp>
        <p:nvSpPr>
          <p:cNvPr id="46" name="TextBox 45">
            <a:extLst>
              <a:ext uri="{FF2B5EF4-FFF2-40B4-BE49-F238E27FC236}">
                <a16:creationId xmlns:a16="http://schemas.microsoft.com/office/drawing/2014/main" id="{846F4B58-44F1-B365-BA39-BE4431705053}"/>
              </a:ext>
            </a:extLst>
          </p:cNvPr>
          <p:cNvSpPr txBox="1"/>
          <p:nvPr/>
        </p:nvSpPr>
        <p:spPr>
          <a:xfrm>
            <a:off x="5855749" y="4468118"/>
            <a:ext cx="501505" cy="369332"/>
          </a:xfrm>
          <a:prstGeom prst="rect">
            <a:avLst/>
          </a:prstGeom>
          <a:noFill/>
        </p:spPr>
        <p:txBody>
          <a:bodyPr wrap="square" rtlCol="0">
            <a:spAutoFit/>
          </a:bodyPr>
          <a:lstStyle/>
          <a:p>
            <a:r>
              <a:rPr lang="it-IT" b="1" dirty="0">
                <a:solidFill>
                  <a:srgbClr val="0070C0"/>
                </a:solidFill>
              </a:rPr>
              <a:t>T1</a:t>
            </a:r>
            <a:endParaRPr lang="en-US" b="1" dirty="0">
              <a:solidFill>
                <a:srgbClr val="0070C0"/>
              </a:solidFill>
            </a:endParaRPr>
          </a:p>
        </p:txBody>
      </p:sp>
      <p:sp>
        <p:nvSpPr>
          <p:cNvPr id="56" name="Freeform: Shape 55">
            <a:extLst>
              <a:ext uri="{FF2B5EF4-FFF2-40B4-BE49-F238E27FC236}">
                <a16:creationId xmlns:a16="http://schemas.microsoft.com/office/drawing/2014/main" id="{55DED931-2BBC-A4E6-0457-51BFAADCC9C6}"/>
              </a:ext>
            </a:extLst>
          </p:cNvPr>
          <p:cNvSpPr/>
          <p:nvPr/>
        </p:nvSpPr>
        <p:spPr>
          <a:xfrm rot="20501574">
            <a:off x="3631537" y="2347949"/>
            <a:ext cx="1696655" cy="2661087"/>
          </a:xfrm>
          <a:custGeom>
            <a:avLst/>
            <a:gdLst>
              <a:gd name="connsiteX0" fmla="*/ 1625600 w 1625600"/>
              <a:gd name="connsiteY0" fmla="*/ 1735667 h 1735667"/>
              <a:gd name="connsiteX1" fmla="*/ 567266 w 1625600"/>
              <a:gd name="connsiteY1" fmla="*/ 1151467 h 1735667"/>
              <a:gd name="connsiteX2" fmla="*/ 0 w 1625600"/>
              <a:gd name="connsiteY2" fmla="*/ 0 h 1735667"/>
            </a:gdLst>
            <a:ahLst/>
            <a:cxnLst>
              <a:cxn ang="0">
                <a:pos x="connsiteX0" y="connsiteY0"/>
              </a:cxn>
              <a:cxn ang="0">
                <a:pos x="connsiteX1" y="connsiteY1"/>
              </a:cxn>
              <a:cxn ang="0">
                <a:pos x="connsiteX2" y="connsiteY2"/>
              </a:cxn>
            </a:cxnLst>
            <a:rect l="l" t="t" r="r" b="b"/>
            <a:pathLst>
              <a:path w="1625600" h="1735667">
                <a:moveTo>
                  <a:pt x="1625600" y="1735667"/>
                </a:moveTo>
                <a:cubicBezTo>
                  <a:pt x="1231899" y="1588206"/>
                  <a:pt x="838199" y="1440745"/>
                  <a:pt x="567266" y="1151467"/>
                </a:cubicBezTo>
                <a:cubicBezTo>
                  <a:pt x="296333" y="862189"/>
                  <a:pt x="148166" y="431094"/>
                  <a:pt x="0" y="0"/>
                </a:cubicBezTo>
              </a:path>
            </a:pathLst>
          </a:cu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BFB54D3D-F618-B744-FB4A-BBC4A59EBB90}"/>
              </a:ext>
            </a:extLst>
          </p:cNvPr>
          <p:cNvSpPr>
            <a:spLocks noChangeAspect="1"/>
          </p:cNvSpPr>
          <p:nvPr/>
        </p:nvSpPr>
        <p:spPr>
          <a:xfrm flipH="1">
            <a:off x="5627181" y="4652784"/>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2" name="Straight Connector 71">
            <a:extLst>
              <a:ext uri="{FF2B5EF4-FFF2-40B4-BE49-F238E27FC236}">
                <a16:creationId xmlns:a16="http://schemas.microsoft.com/office/drawing/2014/main" id="{9D811897-0AA9-C955-D5F5-EAA121B2D4BE}"/>
              </a:ext>
            </a:extLst>
          </p:cNvPr>
          <p:cNvCxnSpPr>
            <a:cxnSpLocks/>
          </p:cNvCxnSpPr>
          <p:nvPr/>
        </p:nvCxnSpPr>
        <p:spPr>
          <a:xfrm>
            <a:off x="5668633" y="4711937"/>
            <a:ext cx="0" cy="850817"/>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cxnSp>
        <p:nvCxnSpPr>
          <p:cNvPr id="76" name="Straight Connector 75">
            <a:extLst>
              <a:ext uri="{FF2B5EF4-FFF2-40B4-BE49-F238E27FC236}">
                <a16:creationId xmlns:a16="http://schemas.microsoft.com/office/drawing/2014/main" id="{5CD17E60-23BC-9AED-D21C-77CE88AE6D2D}"/>
              </a:ext>
            </a:extLst>
          </p:cNvPr>
          <p:cNvCxnSpPr>
            <a:cxnSpLocks/>
          </p:cNvCxnSpPr>
          <p:nvPr/>
        </p:nvCxnSpPr>
        <p:spPr>
          <a:xfrm flipV="1">
            <a:off x="1434792" y="4691248"/>
            <a:ext cx="4207713" cy="13874"/>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sp>
        <p:nvSpPr>
          <p:cNvPr id="79" name="TextBox 78">
            <a:extLst>
              <a:ext uri="{FF2B5EF4-FFF2-40B4-BE49-F238E27FC236}">
                <a16:creationId xmlns:a16="http://schemas.microsoft.com/office/drawing/2014/main" id="{8CD08E8F-980C-6F65-D387-07B67B45B8B5}"/>
              </a:ext>
            </a:extLst>
          </p:cNvPr>
          <p:cNvSpPr txBox="1"/>
          <p:nvPr/>
        </p:nvSpPr>
        <p:spPr>
          <a:xfrm>
            <a:off x="2926999" y="4375522"/>
            <a:ext cx="350518" cy="369332"/>
          </a:xfrm>
          <a:prstGeom prst="rect">
            <a:avLst/>
          </a:prstGeom>
          <a:noFill/>
        </p:spPr>
        <p:txBody>
          <a:bodyPr wrap="square" rtlCol="0">
            <a:spAutoFit/>
          </a:bodyPr>
          <a:lstStyle/>
          <a:p>
            <a:r>
              <a:rPr lang="it-IT" dirty="0"/>
              <a:t>0</a:t>
            </a:r>
            <a:endParaRPr lang="en-US" dirty="0"/>
          </a:p>
        </p:txBody>
      </p:sp>
      <p:sp>
        <p:nvSpPr>
          <p:cNvPr id="80" name="TextBox 79">
            <a:extLst>
              <a:ext uri="{FF2B5EF4-FFF2-40B4-BE49-F238E27FC236}">
                <a16:creationId xmlns:a16="http://schemas.microsoft.com/office/drawing/2014/main" id="{AFB2CFE9-4C05-5741-295E-0C315A509F57}"/>
              </a:ext>
            </a:extLst>
          </p:cNvPr>
          <p:cNvSpPr txBox="1"/>
          <p:nvPr/>
        </p:nvSpPr>
        <p:spPr>
          <a:xfrm>
            <a:off x="5680490" y="4423427"/>
            <a:ext cx="350518" cy="369332"/>
          </a:xfrm>
          <a:prstGeom prst="rect">
            <a:avLst/>
          </a:prstGeom>
          <a:noFill/>
        </p:spPr>
        <p:txBody>
          <a:bodyPr wrap="square" rtlCol="0">
            <a:spAutoFit/>
          </a:bodyPr>
          <a:lstStyle/>
          <a:p>
            <a:r>
              <a:rPr lang="it-IT" dirty="0"/>
              <a:t>1</a:t>
            </a:r>
            <a:endParaRPr lang="en-US" dirty="0"/>
          </a:p>
        </p:txBody>
      </p:sp>
      <p:cxnSp>
        <p:nvCxnSpPr>
          <p:cNvPr id="18" name="Straight Connector 17">
            <a:extLst>
              <a:ext uri="{FF2B5EF4-FFF2-40B4-BE49-F238E27FC236}">
                <a16:creationId xmlns:a16="http://schemas.microsoft.com/office/drawing/2014/main" id="{0BFFE842-E839-EBC6-D9F6-629C7B2EA674}"/>
              </a:ext>
            </a:extLst>
          </p:cNvPr>
          <p:cNvCxnSpPr>
            <a:cxnSpLocks/>
          </p:cNvCxnSpPr>
          <p:nvPr/>
        </p:nvCxnSpPr>
        <p:spPr>
          <a:xfrm>
            <a:off x="3256538" y="2621180"/>
            <a:ext cx="0" cy="2930615"/>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sp>
        <p:nvSpPr>
          <p:cNvPr id="75" name="Oval 74">
            <a:extLst>
              <a:ext uri="{FF2B5EF4-FFF2-40B4-BE49-F238E27FC236}">
                <a16:creationId xmlns:a16="http://schemas.microsoft.com/office/drawing/2014/main" id="{65C857FB-A5BF-5A2D-A747-BD317B078006}"/>
              </a:ext>
            </a:extLst>
          </p:cNvPr>
          <p:cNvSpPr>
            <a:spLocks noChangeAspect="1"/>
          </p:cNvSpPr>
          <p:nvPr/>
        </p:nvSpPr>
        <p:spPr>
          <a:xfrm flipH="1">
            <a:off x="3228404" y="4665393"/>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Arrow Connector 21">
            <a:extLst>
              <a:ext uri="{FF2B5EF4-FFF2-40B4-BE49-F238E27FC236}">
                <a16:creationId xmlns:a16="http://schemas.microsoft.com/office/drawing/2014/main" id="{3E608C0D-BD8B-8558-30BB-ED524C2D14D8}"/>
              </a:ext>
            </a:extLst>
          </p:cNvPr>
          <p:cNvCxnSpPr>
            <a:cxnSpLocks/>
            <a:stCxn id="56" idx="2"/>
          </p:cNvCxnSpPr>
          <p:nvPr/>
        </p:nvCxnSpPr>
        <p:spPr>
          <a:xfrm>
            <a:off x="3256537" y="2681761"/>
            <a:ext cx="1223327" cy="0"/>
          </a:xfrm>
          <a:prstGeom prst="straightConnector1">
            <a:avLst/>
          </a:pr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cxnSp>
      <p:cxnSp>
        <p:nvCxnSpPr>
          <p:cNvPr id="27" name="Straight Arrow Connector 26">
            <a:extLst>
              <a:ext uri="{FF2B5EF4-FFF2-40B4-BE49-F238E27FC236}">
                <a16:creationId xmlns:a16="http://schemas.microsoft.com/office/drawing/2014/main" id="{B6E6631C-2D1A-550C-FC21-FECDB8689B01}"/>
              </a:ext>
            </a:extLst>
          </p:cNvPr>
          <p:cNvCxnSpPr>
            <a:cxnSpLocks/>
          </p:cNvCxnSpPr>
          <p:nvPr/>
        </p:nvCxnSpPr>
        <p:spPr>
          <a:xfrm>
            <a:off x="5668633" y="3802197"/>
            <a:ext cx="0" cy="863196"/>
          </a:xfrm>
          <a:prstGeom prst="straightConnector1">
            <a:avLst/>
          </a:pr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cxnSp>
      <p:sp>
        <p:nvSpPr>
          <p:cNvPr id="34" name="Freeform: Shape 33">
            <a:extLst>
              <a:ext uri="{FF2B5EF4-FFF2-40B4-BE49-F238E27FC236}">
                <a16:creationId xmlns:a16="http://schemas.microsoft.com/office/drawing/2014/main" id="{29523575-60C4-0310-3F8C-5EC456B34582}"/>
              </a:ext>
            </a:extLst>
          </p:cNvPr>
          <p:cNvSpPr/>
          <p:nvPr/>
        </p:nvSpPr>
        <p:spPr>
          <a:xfrm>
            <a:off x="4453619" y="2682126"/>
            <a:ext cx="1203960" cy="1107440"/>
          </a:xfrm>
          <a:custGeom>
            <a:avLst/>
            <a:gdLst>
              <a:gd name="connsiteX0" fmla="*/ 0 w 1203960"/>
              <a:gd name="connsiteY0" fmla="*/ 0 h 1107440"/>
              <a:gd name="connsiteX1" fmla="*/ 477520 w 1203960"/>
              <a:gd name="connsiteY1" fmla="*/ 650240 h 1107440"/>
              <a:gd name="connsiteX2" fmla="*/ 1203960 w 1203960"/>
              <a:gd name="connsiteY2" fmla="*/ 1107440 h 1107440"/>
            </a:gdLst>
            <a:ahLst/>
            <a:cxnLst>
              <a:cxn ang="0">
                <a:pos x="connsiteX0" y="connsiteY0"/>
              </a:cxn>
              <a:cxn ang="0">
                <a:pos x="connsiteX1" y="connsiteY1"/>
              </a:cxn>
              <a:cxn ang="0">
                <a:pos x="connsiteX2" y="connsiteY2"/>
              </a:cxn>
            </a:cxnLst>
            <a:rect l="l" t="t" r="r" b="b"/>
            <a:pathLst>
              <a:path w="1203960" h="1107440">
                <a:moveTo>
                  <a:pt x="0" y="0"/>
                </a:moveTo>
                <a:cubicBezTo>
                  <a:pt x="138430" y="232833"/>
                  <a:pt x="276860" y="465667"/>
                  <a:pt x="477520" y="650240"/>
                </a:cubicBezTo>
                <a:cubicBezTo>
                  <a:pt x="678180" y="834813"/>
                  <a:pt x="941070" y="971126"/>
                  <a:pt x="1203960" y="1107440"/>
                </a:cubicBezTo>
              </a:path>
            </a:pathLst>
          </a:cu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36CAF54D-8099-3326-6943-568C7D17324C}"/>
              </a:ext>
            </a:extLst>
          </p:cNvPr>
          <p:cNvSpPr>
            <a:spLocks noChangeAspect="1"/>
          </p:cNvSpPr>
          <p:nvPr/>
        </p:nvSpPr>
        <p:spPr>
          <a:xfrm flipH="1">
            <a:off x="3228403" y="2606946"/>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D1D8BC8C-7556-85D0-6CE2-97818A92DBF2}"/>
              </a:ext>
            </a:extLst>
          </p:cNvPr>
          <p:cNvSpPr>
            <a:spLocks noChangeAspect="1"/>
          </p:cNvSpPr>
          <p:nvPr/>
        </p:nvSpPr>
        <p:spPr>
          <a:xfrm flipH="1">
            <a:off x="4425483" y="2621180"/>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5103AF94-74C2-D8E7-5EE4-99466B5E2765}"/>
              </a:ext>
            </a:extLst>
          </p:cNvPr>
          <p:cNvSpPr>
            <a:spLocks noChangeAspect="1"/>
          </p:cNvSpPr>
          <p:nvPr/>
        </p:nvSpPr>
        <p:spPr>
          <a:xfrm flipH="1">
            <a:off x="5623736" y="3740472"/>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386CA97B-7D74-8222-082E-249A4C18E33A}"/>
              </a:ext>
            </a:extLst>
          </p:cNvPr>
          <p:cNvSpPr txBox="1"/>
          <p:nvPr/>
        </p:nvSpPr>
        <p:spPr>
          <a:xfrm>
            <a:off x="2957342" y="2331305"/>
            <a:ext cx="350518" cy="369332"/>
          </a:xfrm>
          <a:prstGeom prst="rect">
            <a:avLst/>
          </a:prstGeom>
          <a:noFill/>
        </p:spPr>
        <p:txBody>
          <a:bodyPr wrap="square" rtlCol="0">
            <a:spAutoFit/>
          </a:bodyPr>
          <a:lstStyle/>
          <a:p>
            <a:r>
              <a:rPr lang="it-IT" dirty="0"/>
              <a:t>2</a:t>
            </a:r>
            <a:endParaRPr lang="en-US" dirty="0"/>
          </a:p>
        </p:txBody>
      </p:sp>
      <p:sp>
        <p:nvSpPr>
          <p:cNvPr id="41" name="TextBox 40">
            <a:extLst>
              <a:ext uri="{FF2B5EF4-FFF2-40B4-BE49-F238E27FC236}">
                <a16:creationId xmlns:a16="http://schemas.microsoft.com/office/drawing/2014/main" id="{8E45F7F2-05A2-B9A6-5E86-44BDFAFC2A3A}"/>
              </a:ext>
            </a:extLst>
          </p:cNvPr>
          <p:cNvSpPr txBox="1"/>
          <p:nvPr/>
        </p:nvSpPr>
        <p:spPr>
          <a:xfrm>
            <a:off x="4426150" y="2331305"/>
            <a:ext cx="350518" cy="369332"/>
          </a:xfrm>
          <a:prstGeom prst="rect">
            <a:avLst/>
          </a:prstGeom>
          <a:noFill/>
        </p:spPr>
        <p:txBody>
          <a:bodyPr wrap="square" rtlCol="0">
            <a:spAutoFit/>
          </a:bodyPr>
          <a:lstStyle/>
          <a:p>
            <a:r>
              <a:rPr lang="it-IT" dirty="0"/>
              <a:t>3</a:t>
            </a:r>
            <a:endParaRPr lang="en-US" dirty="0"/>
          </a:p>
        </p:txBody>
      </p:sp>
      <p:sp>
        <p:nvSpPr>
          <p:cNvPr id="44" name="TextBox 43">
            <a:extLst>
              <a:ext uri="{FF2B5EF4-FFF2-40B4-BE49-F238E27FC236}">
                <a16:creationId xmlns:a16="http://schemas.microsoft.com/office/drawing/2014/main" id="{7B4CBDC4-A37E-1A9B-62EB-38109AFB6741}"/>
              </a:ext>
            </a:extLst>
          </p:cNvPr>
          <p:cNvSpPr txBox="1"/>
          <p:nvPr/>
        </p:nvSpPr>
        <p:spPr>
          <a:xfrm>
            <a:off x="5680490" y="3465614"/>
            <a:ext cx="350518" cy="369332"/>
          </a:xfrm>
          <a:prstGeom prst="rect">
            <a:avLst/>
          </a:prstGeom>
          <a:noFill/>
        </p:spPr>
        <p:txBody>
          <a:bodyPr wrap="square" rtlCol="0">
            <a:spAutoFit/>
          </a:bodyPr>
          <a:lstStyle/>
          <a:p>
            <a:r>
              <a:rPr lang="it-IT" dirty="0"/>
              <a:t>4</a:t>
            </a:r>
            <a:endParaRPr lang="en-US" dirty="0"/>
          </a:p>
        </p:txBody>
      </p:sp>
      <p:sp>
        <p:nvSpPr>
          <p:cNvPr id="47" name="TextBox 46">
            <a:extLst>
              <a:ext uri="{FF2B5EF4-FFF2-40B4-BE49-F238E27FC236}">
                <a16:creationId xmlns:a16="http://schemas.microsoft.com/office/drawing/2014/main" id="{88D2D44F-03B1-CDB7-3BC5-C95568CF421F}"/>
              </a:ext>
            </a:extLst>
          </p:cNvPr>
          <p:cNvSpPr txBox="1"/>
          <p:nvPr/>
        </p:nvSpPr>
        <p:spPr>
          <a:xfrm>
            <a:off x="3105508" y="5541549"/>
            <a:ext cx="551131" cy="369332"/>
          </a:xfrm>
          <a:prstGeom prst="rect">
            <a:avLst/>
          </a:prstGeom>
          <a:noFill/>
        </p:spPr>
        <p:txBody>
          <a:bodyPr wrap="square" rtlCol="0">
            <a:spAutoFit/>
          </a:bodyPr>
          <a:lstStyle/>
          <a:p>
            <a:r>
              <a:rPr lang="it-IT" dirty="0"/>
              <a:t>Va</a:t>
            </a:r>
            <a:endParaRPr lang="en-US" dirty="0"/>
          </a:p>
        </p:txBody>
      </p:sp>
      <p:sp>
        <p:nvSpPr>
          <p:cNvPr id="48" name="TextBox 47">
            <a:extLst>
              <a:ext uri="{FF2B5EF4-FFF2-40B4-BE49-F238E27FC236}">
                <a16:creationId xmlns:a16="http://schemas.microsoft.com/office/drawing/2014/main" id="{940A925B-B74A-38D6-76D6-630FC1AE719E}"/>
              </a:ext>
            </a:extLst>
          </p:cNvPr>
          <p:cNvSpPr txBox="1"/>
          <p:nvPr/>
        </p:nvSpPr>
        <p:spPr>
          <a:xfrm>
            <a:off x="5304618" y="5550079"/>
            <a:ext cx="551131" cy="369332"/>
          </a:xfrm>
          <a:prstGeom prst="rect">
            <a:avLst/>
          </a:prstGeom>
          <a:noFill/>
        </p:spPr>
        <p:txBody>
          <a:bodyPr wrap="square" rtlCol="0">
            <a:spAutoFit/>
          </a:bodyPr>
          <a:lstStyle/>
          <a:p>
            <a:r>
              <a:rPr lang="it-IT" dirty="0"/>
              <a:t>Vb</a:t>
            </a:r>
            <a:endParaRPr lang="en-US" dirty="0"/>
          </a:p>
        </p:txBody>
      </p:sp>
      <p:cxnSp>
        <p:nvCxnSpPr>
          <p:cNvPr id="49" name="Straight Connector 48">
            <a:extLst>
              <a:ext uri="{FF2B5EF4-FFF2-40B4-BE49-F238E27FC236}">
                <a16:creationId xmlns:a16="http://schemas.microsoft.com/office/drawing/2014/main" id="{110BC641-6568-95CA-51D6-57DB963D867F}"/>
              </a:ext>
            </a:extLst>
          </p:cNvPr>
          <p:cNvCxnSpPr>
            <a:cxnSpLocks/>
          </p:cNvCxnSpPr>
          <p:nvPr/>
        </p:nvCxnSpPr>
        <p:spPr>
          <a:xfrm flipV="1">
            <a:off x="1434792" y="2679151"/>
            <a:ext cx="1803660" cy="5947"/>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sp>
        <p:nvSpPr>
          <p:cNvPr id="51" name="TextBox 50">
            <a:extLst>
              <a:ext uri="{FF2B5EF4-FFF2-40B4-BE49-F238E27FC236}">
                <a16:creationId xmlns:a16="http://schemas.microsoft.com/office/drawing/2014/main" id="{98C2B807-678E-AECD-74B8-D8E805FDC303}"/>
              </a:ext>
            </a:extLst>
          </p:cNvPr>
          <p:cNvSpPr txBox="1"/>
          <p:nvPr/>
        </p:nvSpPr>
        <p:spPr>
          <a:xfrm>
            <a:off x="962559" y="4491807"/>
            <a:ext cx="551131" cy="369332"/>
          </a:xfrm>
          <a:prstGeom prst="rect">
            <a:avLst/>
          </a:prstGeom>
          <a:noFill/>
        </p:spPr>
        <p:txBody>
          <a:bodyPr wrap="square" rtlCol="0">
            <a:spAutoFit/>
          </a:bodyPr>
          <a:lstStyle/>
          <a:p>
            <a:r>
              <a:rPr lang="it-IT" dirty="0"/>
              <a:t>Pa</a:t>
            </a:r>
            <a:endParaRPr lang="en-US" dirty="0"/>
          </a:p>
        </p:txBody>
      </p:sp>
      <p:sp>
        <p:nvSpPr>
          <p:cNvPr id="52" name="TextBox 51">
            <a:extLst>
              <a:ext uri="{FF2B5EF4-FFF2-40B4-BE49-F238E27FC236}">
                <a16:creationId xmlns:a16="http://schemas.microsoft.com/office/drawing/2014/main" id="{FE7BCC8A-EB55-50AA-9918-9753F791B233}"/>
              </a:ext>
            </a:extLst>
          </p:cNvPr>
          <p:cNvSpPr txBox="1"/>
          <p:nvPr/>
        </p:nvSpPr>
        <p:spPr>
          <a:xfrm>
            <a:off x="961038" y="2422280"/>
            <a:ext cx="551131" cy="369332"/>
          </a:xfrm>
          <a:prstGeom prst="rect">
            <a:avLst/>
          </a:prstGeom>
          <a:noFill/>
        </p:spPr>
        <p:txBody>
          <a:bodyPr wrap="square" rtlCol="0">
            <a:spAutoFit/>
          </a:bodyPr>
          <a:lstStyle/>
          <a:p>
            <a:r>
              <a:rPr lang="it-IT" dirty="0"/>
              <a:t>Pb</a:t>
            </a:r>
            <a:endParaRPr lang="en-US" dirty="0"/>
          </a:p>
        </p:txBody>
      </p:sp>
      <p:sp>
        <p:nvSpPr>
          <p:cNvPr id="17" name="Title 1">
            <a:extLst>
              <a:ext uri="{FF2B5EF4-FFF2-40B4-BE49-F238E27FC236}">
                <a16:creationId xmlns:a16="http://schemas.microsoft.com/office/drawing/2014/main" id="{781D4079-6686-8FE9-7E56-32998E5DCB51}"/>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Ciclo Diesel</a:t>
            </a:r>
            <a:endParaRPr lang="en-US" b="1" dirty="0"/>
          </a:p>
        </p:txBody>
      </p:sp>
    </p:spTree>
    <p:extLst>
      <p:ext uri="{BB962C8B-B14F-4D97-AF65-F5344CB8AC3E}">
        <p14:creationId xmlns:p14="http://schemas.microsoft.com/office/powerpoint/2010/main" val="36461500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BBAC86-4EA9-54B1-D8AC-B332825524AD}"/>
            </a:ext>
          </a:extLst>
        </p:cNvPr>
        <p:cNvGrpSpPr/>
        <p:nvPr/>
      </p:nvGrpSpPr>
      <p:grpSpPr>
        <a:xfrm>
          <a:off x="0" y="0"/>
          <a:ext cx="0" cy="0"/>
          <a:chOff x="0" y="0"/>
          <a:chExt cx="0" cy="0"/>
        </a:xfrm>
      </p:grpSpPr>
      <p:cxnSp>
        <p:nvCxnSpPr>
          <p:cNvPr id="24" name="Straight Connector 23">
            <a:extLst>
              <a:ext uri="{FF2B5EF4-FFF2-40B4-BE49-F238E27FC236}">
                <a16:creationId xmlns:a16="http://schemas.microsoft.com/office/drawing/2014/main" id="{86F649EB-924C-A185-A770-4C6BDC2667DD}"/>
              </a:ext>
            </a:extLst>
          </p:cNvPr>
          <p:cNvCxnSpPr>
            <a:cxnSpLocks/>
          </p:cNvCxnSpPr>
          <p:nvPr/>
        </p:nvCxnSpPr>
        <p:spPr>
          <a:xfrm>
            <a:off x="1434792" y="1556060"/>
            <a:ext cx="0" cy="4006694"/>
          </a:xfrm>
          <a:prstGeom prst="line">
            <a:avLst/>
          </a:prstGeom>
          <a:ln>
            <a:headEnd type="triangl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BF18685C-344E-02EE-D214-99382C6D0A01}"/>
              </a:ext>
            </a:extLst>
          </p:cNvPr>
          <p:cNvCxnSpPr>
            <a:cxnSpLocks/>
          </p:cNvCxnSpPr>
          <p:nvPr/>
        </p:nvCxnSpPr>
        <p:spPr>
          <a:xfrm>
            <a:off x="1434792" y="5562754"/>
            <a:ext cx="5787368" cy="0"/>
          </a:xfrm>
          <a:prstGeom prst="line">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a16="http://schemas.microsoft.com/office/drawing/2014/main" id="{40DD9E6C-BF5B-3271-8E78-525FCC20E8B7}"/>
              </a:ext>
            </a:extLst>
          </p:cNvPr>
          <p:cNvSpPr txBox="1"/>
          <p:nvPr/>
        </p:nvSpPr>
        <p:spPr>
          <a:xfrm>
            <a:off x="1002328" y="1371394"/>
            <a:ext cx="350518" cy="369332"/>
          </a:xfrm>
          <a:prstGeom prst="rect">
            <a:avLst/>
          </a:prstGeom>
          <a:noFill/>
        </p:spPr>
        <p:txBody>
          <a:bodyPr wrap="square" rtlCol="0">
            <a:spAutoFit/>
          </a:bodyPr>
          <a:lstStyle/>
          <a:p>
            <a:r>
              <a:rPr lang="it-IT" dirty="0"/>
              <a:t>P</a:t>
            </a:r>
            <a:endParaRPr lang="en-US" dirty="0"/>
          </a:p>
        </p:txBody>
      </p:sp>
      <p:sp>
        <p:nvSpPr>
          <p:cNvPr id="36" name="TextBox 35">
            <a:extLst>
              <a:ext uri="{FF2B5EF4-FFF2-40B4-BE49-F238E27FC236}">
                <a16:creationId xmlns:a16="http://schemas.microsoft.com/office/drawing/2014/main" id="{F42569D4-600F-D708-9E40-EC9455F3E8B6}"/>
              </a:ext>
            </a:extLst>
          </p:cNvPr>
          <p:cNvSpPr txBox="1"/>
          <p:nvPr/>
        </p:nvSpPr>
        <p:spPr>
          <a:xfrm>
            <a:off x="7222160" y="5494661"/>
            <a:ext cx="350518" cy="369332"/>
          </a:xfrm>
          <a:prstGeom prst="rect">
            <a:avLst/>
          </a:prstGeom>
          <a:noFill/>
        </p:spPr>
        <p:txBody>
          <a:bodyPr wrap="square" rtlCol="0">
            <a:spAutoFit/>
          </a:bodyPr>
          <a:lstStyle/>
          <a:p>
            <a:r>
              <a:rPr lang="it-IT" dirty="0"/>
              <a:t>v</a:t>
            </a:r>
            <a:endParaRPr lang="en-US" dirty="0"/>
          </a:p>
        </p:txBody>
      </p:sp>
      <p:sp>
        <p:nvSpPr>
          <p:cNvPr id="43" name="Arrow: Down 42">
            <a:extLst>
              <a:ext uri="{FF2B5EF4-FFF2-40B4-BE49-F238E27FC236}">
                <a16:creationId xmlns:a16="http://schemas.microsoft.com/office/drawing/2014/main" id="{1C1DB041-3893-F870-FD54-CF1C0D6A9163}"/>
              </a:ext>
            </a:extLst>
          </p:cNvPr>
          <p:cNvSpPr/>
          <p:nvPr/>
        </p:nvSpPr>
        <p:spPr>
          <a:xfrm rot="16200000">
            <a:off x="5870339" y="3838101"/>
            <a:ext cx="350515" cy="601903"/>
          </a:xfrm>
          <a:prstGeom prst="down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Down 44">
            <a:extLst>
              <a:ext uri="{FF2B5EF4-FFF2-40B4-BE49-F238E27FC236}">
                <a16:creationId xmlns:a16="http://schemas.microsoft.com/office/drawing/2014/main" id="{D703E5D6-C503-9CBE-1C4F-6506FDB45069}"/>
              </a:ext>
            </a:extLst>
          </p:cNvPr>
          <p:cNvSpPr/>
          <p:nvPr/>
        </p:nvSpPr>
        <p:spPr>
          <a:xfrm>
            <a:off x="3691414" y="1980463"/>
            <a:ext cx="350515" cy="601903"/>
          </a:xfrm>
          <a:prstGeom prst="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0BF6F075-09DB-D00D-E3A1-CE271C67ACAB}"/>
                  </a:ext>
                </a:extLst>
              </p:cNvPr>
              <p:cNvSpPr txBox="1"/>
              <p:nvPr/>
            </p:nvSpPr>
            <p:spPr>
              <a:xfrm>
                <a:off x="3656645" y="1524312"/>
                <a:ext cx="420051"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𝐶</m:t>
                          </m:r>
                        </m:sub>
                      </m:sSub>
                    </m:oMath>
                  </m:oMathPara>
                </a14:m>
                <a:endParaRPr lang="en-US" sz="2400" dirty="0"/>
              </a:p>
            </p:txBody>
          </p:sp>
        </mc:Choice>
        <mc:Fallback xmlns="">
          <p:sp>
            <p:nvSpPr>
              <p:cNvPr id="16" name="TextBox 15">
                <a:extLst>
                  <a:ext uri="{FF2B5EF4-FFF2-40B4-BE49-F238E27FC236}">
                    <a16:creationId xmlns:a16="http://schemas.microsoft.com/office/drawing/2014/main" id="{0BF6F075-09DB-D00D-E3A1-CE271C67ACAB}"/>
                  </a:ext>
                </a:extLst>
              </p:cNvPr>
              <p:cNvSpPr txBox="1">
                <a:spLocks noRot="1" noChangeAspect="1" noMove="1" noResize="1" noEditPoints="1" noAdjustHandles="1" noChangeArrowheads="1" noChangeShapeType="1" noTextEdit="1"/>
              </p:cNvSpPr>
              <p:nvPr/>
            </p:nvSpPr>
            <p:spPr>
              <a:xfrm>
                <a:off x="3656645" y="1524312"/>
                <a:ext cx="420051" cy="369332"/>
              </a:xfrm>
              <a:prstGeom prst="rect">
                <a:avLst/>
              </a:prstGeom>
              <a:blipFill>
                <a:blip r:embed="rId3"/>
                <a:stretch>
                  <a:fillRect l="-24638" r="-2899" b="-2623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E2D7D187-C54F-8516-EFEA-1C77BE5324D7}"/>
                  </a:ext>
                </a:extLst>
              </p:cNvPr>
              <p:cNvSpPr txBox="1"/>
              <p:nvPr/>
            </p:nvSpPr>
            <p:spPr>
              <a:xfrm>
                <a:off x="6388079" y="3963794"/>
                <a:ext cx="42268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𝐹</m:t>
                          </m:r>
                        </m:sub>
                      </m:sSub>
                    </m:oMath>
                  </m:oMathPara>
                </a14:m>
                <a:endParaRPr lang="en-US" sz="2400" dirty="0"/>
              </a:p>
            </p:txBody>
          </p:sp>
        </mc:Choice>
        <mc:Fallback xmlns="">
          <p:sp>
            <p:nvSpPr>
              <p:cNvPr id="21" name="TextBox 20">
                <a:extLst>
                  <a:ext uri="{FF2B5EF4-FFF2-40B4-BE49-F238E27FC236}">
                    <a16:creationId xmlns:a16="http://schemas.microsoft.com/office/drawing/2014/main" id="{E2D7D187-C54F-8516-EFEA-1C77BE5324D7}"/>
                  </a:ext>
                </a:extLst>
              </p:cNvPr>
              <p:cNvSpPr txBox="1">
                <a:spLocks noRot="1" noChangeAspect="1" noMove="1" noResize="1" noEditPoints="1" noAdjustHandles="1" noChangeArrowheads="1" noChangeShapeType="1" noTextEdit="1"/>
              </p:cNvSpPr>
              <p:nvPr/>
            </p:nvSpPr>
            <p:spPr>
              <a:xfrm>
                <a:off x="6388079" y="3963794"/>
                <a:ext cx="422680" cy="369332"/>
              </a:xfrm>
              <a:prstGeom prst="rect">
                <a:avLst/>
              </a:prstGeom>
              <a:blipFill>
                <a:blip r:embed="rId4"/>
                <a:stretch>
                  <a:fillRect l="-24638" r="-4348" b="-26230"/>
                </a:stretch>
              </a:blipFill>
            </p:spPr>
            <p:txBody>
              <a:bodyPr/>
              <a:lstStyle/>
              <a:p>
                <a:r>
                  <a:rPr lang="en-US">
                    <a:noFill/>
                  </a:rPr>
                  <a:t> </a:t>
                </a:r>
              </a:p>
            </p:txBody>
          </p:sp>
        </mc:Fallback>
      </mc:AlternateContent>
      <p:sp>
        <p:nvSpPr>
          <p:cNvPr id="42" name="TextBox 41">
            <a:extLst>
              <a:ext uri="{FF2B5EF4-FFF2-40B4-BE49-F238E27FC236}">
                <a16:creationId xmlns:a16="http://schemas.microsoft.com/office/drawing/2014/main" id="{D6C2F37F-4C74-C6AD-7E4C-27D6EBFDB427}"/>
              </a:ext>
            </a:extLst>
          </p:cNvPr>
          <p:cNvSpPr txBox="1"/>
          <p:nvPr/>
        </p:nvSpPr>
        <p:spPr>
          <a:xfrm>
            <a:off x="2584869" y="2127407"/>
            <a:ext cx="501505" cy="369332"/>
          </a:xfrm>
          <a:prstGeom prst="rect">
            <a:avLst/>
          </a:prstGeom>
          <a:noFill/>
        </p:spPr>
        <p:txBody>
          <a:bodyPr wrap="square" rtlCol="0">
            <a:spAutoFit/>
          </a:bodyPr>
          <a:lstStyle/>
          <a:p>
            <a:r>
              <a:rPr lang="it-IT" b="1" dirty="0">
                <a:solidFill>
                  <a:srgbClr val="FF0000"/>
                </a:solidFill>
              </a:rPr>
              <a:t>T2</a:t>
            </a:r>
            <a:endParaRPr lang="en-US" b="1" dirty="0">
              <a:solidFill>
                <a:srgbClr val="FF0000"/>
              </a:solidFill>
            </a:endParaRPr>
          </a:p>
        </p:txBody>
      </p:sp>
      <p:sp>
        <p:nvSpPr>
          <p:cNvPr id="46" name="TextBox 45">
            <a:extLst>
              <a:ext uri="{FF2B5EF4-FFF2-40B4-BE49-F238E27FC236}">
                <a16:creationId xmlns:a16="http://schemas.microsoft.com/office/drawing/2014/main" id="{0092B2CC-9693-31E6-533E-C7F484737A4A}"/>
              </a:ext>
            </a:extLst>
          </p:cNvPr>
          <p:cNvSpPr txBox="1"/>
          <p:nvPr/>
        </p:nvSpPr>
        <p:spPr>
          <a:xfrm>
            <a:off x="5855749" y="4468118"/>
            <a:ext cx="501505" cy="369332"/>
          </a:xfrm>
          <a:prstGeom prst="rect">
            <a:avLst/>
          </a:prstGeom>
          <a:noFill/>
        </p:spPr>
        <p:txBody>
          <a:bodyPr wrap="square" rtlCol="0">
            <a:spAutoFit/>
          </a:bodyPr>
          <a:lstStyle/>
          <a:p>
            <a:r>
              <a:rPr lang="it-IT" b="1" dirty="0">
                <a:solidFill>
                  <a:srgbClr val="0070C0"/>
                </a:solidFill>
              </a:rPr>
              <a:t>T1</a:t>
            </a:r>
            <a:endParaRPr lang="en-US" b="1" dirty="0">
              <a:solidFill>
                <a:srgbClr val="0070C0"/>
              </a:solidFill>
            </a:endParaRPr>
          </a:p>
        </p:txBody>
      </p:sp>
      <p:sp>
        <p:nvSpPr>
          <p:cNvPr id="56" name="Freeform: Shape 55">
            <a:extLst>
              <a:ext uri="{FF2B5EF4-FFF2-40B4-BE49-F238E27FC236}">
                <a16:creationId xmlns:a16="http://schemas.microsoft.com/office/drawing/2014/main" id="{F4A180D8-9627-003A-E2BC-CC81DE232FD3}"/>
              </a:ext>
            </a:extLst>
          </p:cNvPr>
          <p:cNvSpPr/>
          <p:nvPr/>
        </p:nvSpPr>
        <p:spPr>
          <a:xfrm rot="20501574">
            <a:off x="3631537" y="2347949"/>
            <a:ext cx="1696655" cy="2661087"/>
          </a:xfrm>
          <a:custGeom>
            <a:avLst/>
            <a:gdLst>
              <a:gd name="connsiteX0" fmla="*/ 1625600 w 1625600"/>
              <a:gd name="connsiteY0" fmla="*/ 1735667 h 1735667"/>
              <a:gd name="connsiteX1" fmla="*/ 567266 w 1625600"/>
              <a:gd name="connsiteY1" fmla="*/ 1151467 h 1735667"/>
              <a:gd name="connsiteX2" fmla="*/ 0 w 1625600"/>
              <a:gd name="connsiteY2" fmla="*/ 0 h 1735667"/>
            </a:gdLst>
            <a:ahLst/>
            <a:cxnLst>
              <a:cxn ang="0">
                <a:pos x="connsiteX0" y="connsiteY0"/>
              </a:cxn>
              <a:cxn ang="0">
                <a:pos x="connsiteX1" y="connsiteY1"/>
              </a:cxn>
              <a:cxn ang="0">
                <a:pos x="connsiteX2" y="connsiteY2"/>
              </a:cxn>
            </a:cxnLst>
            <a:rect l="l" t="t" r="r" b="b"/>
            <a:pathLst>
              <a:path w="1625600" h="1735667">
                <a:moveTo>
                  <a:pt x="1625600" y="1735667"/>
                </a:moveTo>
                <a:cubicBezTo>
                  <a:pt x="1231899" y="1588206"/>
                  <a:pt x="838199" y="1440745"/>
                  <a:pt x="567266" y="1151467"/>
                </a:cubicBezTo>
                <a:cubicBezTo>
                  <a:pt x="296333" y="862189"/>
                  <a:pt x="148166" y="431094"/>
                  <a:pt x="0" y="0"/>
                </a:cubicBezTo>
              </a:path>
            </a:pathLst>
          </a:cu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972703E4-5843-6774-1FF7-72A845BCF7F3}"/>
              </a:ext>
            </a:extLst>
          </p:cNvPr>
          <p:cNvSpPr>
            <a:spLocks noChangeAspect="1"/>
          </p:cNvSpPr>
          <p:nvPr/>
        </p:nvSpPr>
        <p:spPr>
          <a:xfrm flipH="1">
            <a:off x="5627181" y="4652784"/>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2" name="Straight Connector 71">
            <a:extLst>
              <a:ext uri="{FF2B5EF4-FFF2-40B4-BE49-F238E27FC236}">
                <a16:creationId xmlns:a16="http://schemas.microsoft.com/office/drawing/2014/main" id="{F4D725E7-3D32-B763-A8BF-8EC33A5FF1C3}"/>
              </a:ext>
            </a:extLst>
          </p:cNvPr>
          <p:cNvCxnSpPr>
            <a:cxnSpLocks/>
          </p:cNvCxnSpPr>
          <p:nvPr/>
        </p:nvCxnSpPr>
        <p:spPr>
          <a:xfrm>
            <a:off x="5668633" y="4711937"/>
            <a:ext cx="0" cy="850817"/>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cxnSp>
        <p:nvCxnSpPr>
          <p:cNvPr id="76" name="Straight Connector 75">
            <a:extLst>
              <a:ext uri="{FF2B5EF4-FFF2-40B4-BE49-F238E27FC236}">
                <a16:creationId xmlns:a16="http://schemas.microsoft.com/office/drawing/2014/main" id="{F498BD9B-537E-ECC0-BF10-D0B802C68000}"/>
              </a:ext>
            </a:extLst>
          </p:cNvPr>
          <p:cNvCxnSpPr>
            <a:cxnSpLocks/>
          </p:cNvCxnSpPr>
          <p:nvPr/>
        </p:nvCxnSpPr>
        <p:spPr>
          <a:xfrm flipV="1">
            <a:off x="1434792" y="4691248"/>
            <a:ext cx="4207713" cy="13874"/>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sp>
        <p:nvSpPr>
          <p:cNvPr id="79" name="TextBox 78">
            <a:extLst>
              <a:ext uri="{FF2B5EF4-FFF2-40B4-BE49-F238E27FC236}">
                <a16:creationId xmlns:a16="http://schemas.microsoft.com/office/drawing/2014/main" id="{2441B08E-59DE-4083-2523-70B8A3D47D4F}"/>
              </a:ext>
            </a:extLst>
          </p:cNvPr>
          <p:cNvSpPr txBox="1"/>
          <p:nvPr/>
        </p:nvSpPr>
        <p:spPr>
          <a:xfrm>
            <a:off x="2926999" y="4375522"/>
            <a:ext cx="350518" cy="369332"/>
          </a:xfrm>
          <a:prstGeom prst="rect">
            <a:avLst/>
          </a:prstGeom>
          <a:noFill/>
        </p:spPr>
        <p:txBody>
          <a:bodyPr wrap="square" rtlCol="0">
            <a:spAutoFit/>
          </a:bodyPr>
          <a:lstStyle/>
          <a:p>
            <a:r>
              <a:rPr lang="it-IT" dirty="0"/>
              <a:t>0</a:t>
            </a:r>
            <a:endParaRPr lang="en-US" dirty="0"/>
          </a:p>
        </p:txBody>
      </p:sp>
      <p:sp>
        <p:nvSpPr>
          <p:cNvPr id="80" name="TextBox 79">
            <a:extLst>
              <a:ext uri="{FF2B5EF4-FFF2-40B4-BE49-F238E27FC236}">
                <a16:creationId xmlns:a16="http://schemas.microsoft.com/office/drawing/2014/main" id="{70B3EBEC-F598-D9DD-2B7F-7D7188E2FCF3}"/>
              </a:ext>
            </a:extLst>
          </p:cNvPr>
          <p:cNvSpPr txBox="1"/>
          <p:nvPr/>
        </p:nvSpPr>
        <p:spPr>
          <a:xfrm>
            <a:off x="5680490" y="4423427"/>
            <a:ext cx="350518" cy="369332"/>
          </a:xfrm>
          <a:prstGeom prst="rect">
            <a:avLst/>
          </a:prstGeom>
          <a:noFill/>
        </p:spPr>
        <p:txBody>
          <a:bodyPr wrap="square" rtlCol="0">
            <a:spAutoFit/>
          </a:bodyPr>
          <a:lstStyle/>
          <a:p>
            <a:r>
              <a:rPr lang="it-IT" dirty="0"/>
              <a:t>1</a:t>
            </a:r>
            <a:endParaRPr lang="en-US" dirty="0"/>
          </a:p>
        </p:txBody>
      </p:sp>
      <p:cxnSp>
        <p:nvCxnSpPr>
          <p:cNvPr id="18" name="Straight Connector 17">
            <a:extLst>
              <a:ext uri="{FF2B5EF4-FFF2-40B4-BE49-F238E27FC236}">
                <a16:creationId xmlns:a16="http://schemas.microsoft.com/office/drawing/2014/main" id="{E72473FE-F1C5-522E-0CAA-C89559462B1A}"/>
              </a:ext>
            </a:extLst>
          </p:cNvPr>
          <p:cNvCxnSpPr>
            <a:cxnSpLocks/>
          </p:cNvCxnSpPr>
          <p:nvPr/>
        </p:nvCxnSpPr>
        <p:spPr>
          <a:xfrm>
            <a:off x="3256538" y="2621180"/>
            <a:ext cx="0" cy="2930615"/>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sp>
        <p:nvSpPr>
          <p:cNvPr id="75" name="Oval 74">
            <a:extLst>
              <a:ext uri="{FF2B5EF4-FFF2-40B4-BE49-F238E27FC236}">
                <a16:creationId xmlns:a16="http://schemas.microsoft.com/office/drawing/2014/main" id="{15634AA4-0FC9-1CA0-7060-B5A6E169135C}"/>
              </a:ext>
            </a:extLst>
          </p:cNvPr>
          <p:cNvSpPr>
            <a:spLocks noChangeAspect="1"/>
          </p:cNvSpPr>
          <p:nvPr/>
        </p:nvSpPr>
        <p:spPr>
          <a:xfrm flipH="1">
            <a:off x="3228404" y="4665393"/>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Arrow Connector 21">
            <a:extLst>
              <a:ext uri="{FF2B5EF4-FFF2-40B4-BE49-F238E27FC236}">
                <a16:creationId xmlns:a16="http://schemas.microsoft.com/office/drawing/2014/main" id="{CAB59446-13FD-D498-8873-1207DA26E2F3}"/>
              </a:ext>
            </a:extLst>
          </p:cNvPr>
          <p:cNvCxnSpPr>
            <a:cxnSpLocks/>
            <a:stCxn id="56" idx="2"/>
          </p:cNvCxnSpPr>
          <p:nvPr/>
        </p:nvCxnSpPr>
        <p:spPr>
          <a:xfrm>
            <a:off x="3256537" y="2681761"/>
            <a:ext cx="1223327" cy="0"/>
          </a:xfrm>
          <a:prstGeom prst="straightConnector1">
            <a:avLst/>
          </a:pr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cxnSp>
      <p:cxnSp>
        <p:nvCxnSpPr>
          <p:cNvPr id="27" name="Straight Arrow Connector 26">
            <a:extLst>
              <a:ext uri="{FF2B5EF4-FFF2-40B4-BE49-F238E27FC236}">
                <a16:creationId xmlns:a16="http://schemas.microsoft.com/office/drawing/2014/main" id="{132F2C78-2513-C8FF-BCBB-E0445C3E9882}"/>
              </a:ext>
            </a:extLst>
          </p:cNvPr>
          <p:cNvCxnSpPr>
            <a:cxnSpLocks/>
          </p:cNvCxnSpPr>
          <p:nvPr/>
        </p:nvCxnSpPr>
        <p:spPr>
          <a:xfrm>
            <a:off x="5668633" y="3802197"/>
            <a:ext cx="0" cy="863196"/>
          </a:xfrm>
          <a:prstGeom prst="straightConnector1">
            <a:avLst/>
          </a:pr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cxnSp>
      <p:sp>
        <p:nvSpPr>
          <p:cNvPr id="34" name="Freeform: Shape 33">
            <a:extLst>
              <a:ext uri="{FF2B5EF4-FFF2-40B4-BE49-F238E27FC236}">
                <a16:creationId xmlns:a16="http://schemas.microsoft.com/office/drawing/2014/main" id="{158F86D7-1DB8-F656-63DC-3D831DEAFD37}"/>
              </a:ext>
            </a:extLst>
          </p:cNvPr>
          <p:cNvSpPr/>
          <p:nvPr/>
        </p:nvSpPr>
        <p:spPr>
          <a:xfrm>
            <a:off x="4453619" y="2682126"/>
            <a:ext cx="1203960" cy="1107440"/>
          </a:xfrm>
          <a:custGeom>
            <a:avLst/>
            <a:gdLst>
              <a:gd name="connsiteX0" fmla="*/ 0 w 1203960"/>
              <a:gd name="connsiteY0" fmla="*/ 0 h 1107440"/>
              <a:gd name="connsiteX1" fmla="*/ 477520 w 1203960"/>
              <a:gd name="connsiteY1" fmla="*/ 650240 h 1107440"/>
              <a:gd name="connsiteX2" fmla="*/ 1203960 w 1203960"/>
              <a:gd name="connsiteY2" fmla="*/ 1107440 h 1107440"/>
            </a:gdLst>
            <a:ahLst/>
            <a:cxnLst>
              <a:cxn ang="0">
                <a:pos x="connsiteX0" y="connsiteY0"/>
              </a:cxn>
              <a:cxn ang="0">
                <a:pos x="connsiteX1" y="connsiteY1"/>
              </a:cxn>
              <a:cxn ang="0">
                <a:pos x="connsiteX2" y="connsiteY2"/>
              </a:cxn>
            </a:cxnLst>
            <a:rect l="l" t="t" r="r" b="b"/>
            <a:pathLst>
              <a:path w="1203960" h="1107440">
                <a:moveTo>
                  <a:pt x="0" y="0"/>
                </a:moveTo>
                <a:cubicBezTo>
                  <a:pt x="138430" y="232833"/>
                  <a:pt x="276860" y="465667"/>
                  <a:pt x="477520" y="650240"/>
                </a:cubicBezTo>
                <a:cubicBezTo>
                  <a:pt x="678180" y="834813"/>
                  <a:pt x="941070" y="971126"/>
                  <a:pt x="1203960" y="1107440"/>
                </a:cubicBezTo>
              </a:path>
            </a:pathLst>
          </a:cu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D68BA11D-15AC-9982-FFA4-09E4C61FC190}"/>
              </a:ext>
            </a:extLst>
          </p:cNvPr>
          <p:cNvSpPr>
            <a:spLocks noChangeAspect="1"/>
          </p:cNvSpPr>
          <p:nvPr/>
        </p:nvSpPr>
        <p:spPr>
          <a:xfrm flipH="1">
            <a:off x="3228403" y="2606946"/>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5E531824-BADC-BAFC-1793-831D3F9EBFCA}"/>
              </a:ext>
            </a:extLst>
          </p:cNvPr>
          <p:cNvSpPr>
            <a:spLocks noChangeAspect="1"/>
          </p:cNvSpPr>
          <p:nvPr/>
        </p:nvSpPr>
        <p:spPr>
          <a:xfrm flipH="1">
            <a:off x="4425483" y="2621180"/>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F2B0D7CD-A794-208A-1480-516230D1CC42}"/>
              </a:ext>
            </a:extLst>
          </p:cNvPr>
          <p:cNvSpPr>
            <a:spLocks noChangeAspect="1"/>
          </p:cNvSpPr>
          <p:nvPr/>
        </p:nvSpPr>
        <p:spPr>
          <a:xfrm flipH="1">
            <a:off x="5623736" y="3740472"/>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8BE28480-CF96-6E2C-2D89-27E5B17D2801}"/>
              </a:ext>
            </a:extLst>
          </p:cNvPr>
          <p:cNvSpPr txBox="1"/>
          <p:nvPr/>
        </p:nvSpPr>
        <p:spPr>
          <a:xfrm>
            <a:off x="2957342" y="2331305"/>
            <a:ext cx="350518" cy="369332"/>
          </a:xfrm>
          <a:prstGeom prst="rect">
            <a:avLst/>
          </a:prstGeom>
          <a:noFill/>
        </p:spPr>
        <p:txBody>
          <a:bodyPr wrap="square" rtlCol="0">
            <a:spAutoFit/>
          </a:bodyPr>
          <a:lstStyle/>
          <a:p>
            <a:r>
              <a:rPr lang="it-IT" dirty="0"/>
              <a:t>2</a:t>
            </a:r>
            <a:endParaRPr lang="en-US" dirty="0"/>
          </a:p>
        </p:txBody>
      </p:sp>
      <p:sp>
        <p:nvSpPr>
          <p:cNvPr id="41" name="TextBox 40">
            <a:extLst>
              <a:ext uri="{FF2B5EF4-FFF2-40B4-BE49-F238E27FC236}">
                <a16:creationId xmlns:a16="http://schemas.microsoft.com/office/drawing/2014/main" id="{1897C701-CFE4-09AE-6C5E-87AFE3AB4333}"/>
              </a:ext>
            </a:extLst>
          </p:cNvPr>
          <p:cNvSpPr txBox="1"/>
          <p:nvPr/>
        </p:nvSpPr>
        <p:spPr>
          <a:xfrm>
            <a:off x="4426150" y="2331305"/>
            <a:ext cx="350518" cy="369332"/>
          </a:xfrm>
          <a:prstGeom prst="rect">
            <a:avLst/>
          </a:prstGeom>
          <a:noFill/>
        </p:spPr>
        <p:txBody>
          <a:bodyPr wrap="square" rtlCol="0">
            <a:spAutoFit/>
          </a:bodyPr>
          <a:lstStyle/>
          <a:p>
            <a:r>
              <a:rPr lang="it-IT" dirty="0"/>
              <a:t>3</a:t>
            </a:r>
            <a:endParaRPr lang="en-US" dirty="0"/>
          </a:p>
        </p:txBody>
      </p:sp>
      <p:sp>
        <p:nvSpPr>
          <p:cNvPr id="44" name="TextBox 43">
            <a:extLst>
              <a:ext uri="{FF2B5EF4-FFF2-40B4-BE49-F238E27FC236}">
                <a16:creationId xmlns:a16="http://schemas.microsoft.com/office/drawing/2014/main" id="{BF34EE51-DCBA-AECA-1FA6-3CA2AE226AF7}"/>
              </a:ext>
            </a:extLst>
          </p:cNvPr>
          <p:cNvSpPr txBox="1"/>
          <p:nvPr/>
        </p:nvSpPr>
        <p:spPr>
          <a:xfrm>
            <a:off x="5680490" y="3465614"/>
            <a:ext cx="350518" cy="369332"/>
          </a:xfrm>
          <a:prstGeom prst="rect">
            <a:avLst/>
          </a:prstGeom>
          <a:noFill/>
        </p:spPr>
        <p:txBody>
          <a:bodyPr wrap="square" rtlCol="0">
            <a:spAutoFit/>
          </a:bodyPr>
          <a:lstStyle/>
          <a:p>
            <a:r>
              <a:rPr lang="it-IT" dirty="0"/>
              <a:t>4</a:t>
            </a:r>
            <a:endParaRPr lang="en-US" dirty="0"/>
          </a:p>
        </p:txBody>
      </p:sp>
      <p:sp>
        <p:nvSpPr>
          <p:cNvPr id="47" name="TextBox 46">
            <a:extLst>
              <a:ext uri="{FF2B5EF4-FFF2-40B4-BE49-F238E27FC236}">
                <a16:creationId xmlns:a16="http://schemas.microsoft.com/office/drawing/2014/main" id="{DF572E2A-6993-11A0-6EC0-D93F06F18E4B}"/>
              </a:ext>
            </a:extLst>
          </p:cNvPr>
          <p:cNvSpPr txBox="1"/>
          <p:nvPr/>
        </p:nvSpPr>
        <p:spPr>
          <a:xfrm>
            <a:off x="3105508" y="5541549"/>
            <a:ext cx="551131" cy="369332"/>
          </a:xfrm>
          <a:prstGeom prst="rect">
            <a:avLst/>
          </a:prstGeom>
          <a:noFill/>
        </p:spPr>
        <p:txBody>
          <a:bodyPr wrap="square" rtlCol="0">
            <a:spAutoFit/>
          </a:bodyPr>
          <a:lstStyle/>
          <a:p>
            <a:r>
              <a:rPr lang="it-IT" dirty="0"/>
              <a:t>Va</a:t>
            </a:r>
            <a:endParaRPr lang="en-US" dirty="0"/>
          </a:p>
        </p:txBody>
      </p:sp>
      <p:sp>
        <p:nvSpPr>
          <p:cNvPr id="48" name="TextBox 47">
            <a:extLst>
              <a:ext uri="{FF2B5EF4-FFF2-40B4-BE49-F238E27FC236}">
                <a16:creationId xmlns:a16="http://schemas.microsoft.com/office/drawing/2014/main" id="{3A66DC11-D356-0FFD-89E6-B057098789F5}"/>
              </a:ext>
            </a:extLst>
          </p:cNvPr>
          <p:cNvSpPr txBox="1"/>
          <p:nvPr/>
        </p:nvSpPr>
        <p:spPr>
          <a:xfrm>
            <a:off x="5304618" y="5550079"/>
            <a:ext cx="551131" cy="369332"/>
          </a:xfrm>
          <a:prstGeom prst="rect">
            <a:avLst/>
          </a:prstGeom>
          <a:noFill/>
        </p:spPr>
        <p:txBody>
          <a:bodyPr wrap="square" rtlCol="0">
            <a:spAutoFit/>
          </a:bodyPr>
          <a:lstStyle/>
          <a:p>
            <a:r>
              <a:rPr lang="it-IT" dirty="0"/>
              <a:t>Vb</a:t>
            </a:r>
            <a:endParaRPr lang="en-US" dirty="0"/>
          </a:p>
        </p:txBody>
      </p:sp>
      <p:cxnSp>
        <p:nvCxnSpPr>
          <p:cNvPr id="49" name="Straight Connector 48">
            <a:extLst>
              <a:ext uri="{FF2B5EF4-FFF2-40B4-BE49-F238E27FC236}">
                <a16:creationId xmlns:a16="http://schemas.microsoft.com/office/drawing/2014/main" id="{A0C8D1F8-C350-EF04-1A64-91C58C217F9B}"/>
              </a:ext>
            </a:extLst>
          </p:cNvPr>
          <p:cNvCxnSpPr>
            <a:cxnSpLocks/>
          </p:cNvCxnSpPr>
          <p:nvPr/>
        </p:nvCxnSpPr>
        <p:spPr>
          <a:xfrm flipV="1">
            <a:off x="1434792" y="2679151"/>
            <a:ext cx="1803660" cy="5947"/>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sp>
        <p:nvSpPr>
          <p:cNvPr id="51" name="TextBox 50">
            <a:extLst>
              <a:ext uri="{FF2B5EF4-FFF2-40B4-BE49-F238E27FC236}">
                <a16:creationId xmlns:a16="http://schemas.microsoft.com/office/drawing/2014/main" id="{4D5956AF-73F6-905E-23A1-330E2F535BA0}"/>
              </a:ext>
            </a:extLst>
          </p:cNvPr>
          <p:cNvSpPr txBox="1"/>
          <p:nvPr/>
        </p:nvSpPr>
        <p:spPr>
          <a:xfrm>
            <a:off x="962559" y="4491807"/>
            <a:ext cx="551131" cy="369332"/>
          </a:xfrm>
          <a:prstGeom prst="rect">
            <a:avLst/>
          </a:prstGeom>
          <a:noFill/>
        </p:spPr>
        <p:txBody>
          <a:bodyPr wrap="square" rtlCol="0">
            <a:spAutoFit/>
          </a:bodyPr>
          <a:lstStyle/>
          <a:p>
            <a:r>
              <a:rPr lang="it-IT" dirty="0"/>
              <a:t>Pa</a:t>
            </a:r>
            <a:endParaRPr lang="en-US" dirty="0"/>
          </a:p>
        </p:txBody>
      </p:sp>
      <p:sp>
        <p:nvSpPr>
          <p:cNvPr id="52" name="TextBox 51">
            <a:extLst>
              <a:ext uri="{FF2B5EF4-FFF2-40B4-BE49-F238E27FC236}">
                <a16:creationId xmlns:a16="http://schemas.microsoft.com/office/drawing/2014/main" id="{4EBD66F0-7164-7E3C-E717-F08204468D0B}"/>
              </a:ext>
            </a:extLst>
          </p:cNvPr>
          <p:cNvSpPr txBox="1"/>
          <p:nvPr/>
        </p:nvSpPr>
        <p:spPr>
          <a:xfrm>
            <a:off x="961038" y="2422280"/>
            <a:ext cx="551131" cy="369332"/>
          </a:xfrm>
          <a:prstGeom prst="rect">
            <a:avLst/>
          </a:prstGeom>
          <a:noFill/>
        </p:spPr>
        <p:txBody>
          <a:bodyPr wrap="square" rtlCol="0">
            <a:spAutoFit/>
          </a:bodyPr>
          <a:lstStyle/>
          <a:p>
            <a:r>
              <a:rPr lang="it-IT" dirty="0"/>
              <a:t>Pb</a:t>
            </a:r>
            <a:endParaRPr lang="en-US" dirty="0"/>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73219514-2A03-01E6-A285-4AC105D65A9E}"/>
                  </a:ext>
                </a:extLst>
              </p:cNvPr>
              <p:cNvSpPr txBox="1"/>
              <p:nvPr/>
            </p:nvSpPr>
            <p:spPr>
              <a:xfrm>
                <a:off x="5782576" y="1538050"/>
                <a:ext cx="6773805" cy="582147"/>
              </a:xfrm>
              <a:prstGeom prst="rect">
                <a:avLst/>
              </a:prstGeom>
              <a:noFill/>
            </p:spPr>
            <p:txBody>
              <a:bodyPr wrap="square">
                <a:spAutoFit/>
              </a:bodyPr>
              <a:lstStyle>
                <a:defPPr>
                  <a:defRPr lang="en-US"/>
                </a:defPPr>
                <a:lvl1pPr algn="just">
                  <a:lnSpc>
                    <a:spcPct val="115000"/>
                  </a:lnSpc>
                  <a:spcAft>
                    <a:spcPts val="800"/>
                  </a:spcAft>
                  <a:buNone/>
                  <a:defRPr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defRPr>
                </a:lvl1pPr>
              </a:lstStyle>
              <a:p>
                <a:pPr algn="ctr"/>
                <a14:m>
                  <m:oMath xmlns:m="http://schemas.openxmlformats.org/officeDocument/2006/math">
                    <m:r>
                      <a:rPr lang="it-IT">
                        <a:latin typeface="Cambria Math" panose="02040503050406030204" pitchFamily="18" charset="0"/>
                      </a:rPr>
                      <m:t>𝜂</m:t>
                    </m:r>
                    <m:r>
                      <a:rPr lang="it-IT">
                        <a:latin typeface="Cambria Math" panose="02040503050406030204" pitchFamily="18" charset="0"/>
                      </a:rPr>
                      <m:t>=1−</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it-IT">
                                <a:latin typeface="Cambria Math" panose="02040503050406030204" pitchFamily="18" charset="0"/>
                              </a:rPr>
                              <m:t>𝑄</m:t>
                            </m:r>
                          </m:e>
                          <m:sub>
                            <m:r>
                              <a:rPr lang="it-IT">
                                <a:latin typeface="Cambria Math" panose="02040503050406030204" pitchFamily="18" charset="0"/>
                              </a:rPr>
                              <m:t>𝐹</m:t>
                            </m:r>
                          </m:sub>
                        </m:sSub>
                      </m:num>
                      <m:den>
                        <m:sSub>
                          <m:sSubPr>
                            <m:ctrlPr>
                              <a:rPr lang="en-US" i="1">
                                <a:latin typeface="Cambria Math" panose="02040503050406030204" pitchFamily="18" charset="0"/>
                              </a:rPr>
                            </m:ctrlPr>
                          </m:sSubPr>
                          <m:e>
                            <m:r>
                              <a:rPr lang="it-IT">
                                <a:latin typeface="Cambria Math" panose="02040503050406030204" pitchFamily="18" charset="0"/>
                              </a:rPr>
                              <m:t>𝑄</m:t>
                            </m:r>
                          </m:e>
                          <m:sub>
                            <m:r>
                              <a:rPr lang="it-IT">
                                <a:latin typeface="Cambria Math" panose="02040503050406030204" pitchFamily="18" charset="0"/>
                              </a:rPr>
                              <m:t>𝐶</m:t>
                            </m:r>
                          </m:sub>
                        </m:sSub>
                      </m:den>
                    </m:f>
                    <m:r>
                      <a:rPr lang="it-IT">
                        <a:latin typeface="Cambria Math" panose="02040503050406030204" pitchFamily="18" charset="0"/>
                      </a:rPr>
                      <m:t>=1−</m:t>
                    </m:r>
                    <m:f>
                      <m:fPr>
                        <m:ctrlPr>
                          <a:rPr lang="en-US" i="1">
                            <a:latin typeface="Cambria Math" panose="02040503050406030204" pitchFamily="18" charset="0"/>
                          </a:rPr>
                        </m:ctrlPr>
                      </m:fPr>
                      <m:num>
                        <m:r>
                          <a:rPr lang="it-IT">
                            <a:latin typeface="Cambria Math" panose="02040503050406030204" pitchFamily="18" charset="0"/>
                          </a:rPr>
                          <m:t>1</m:t>
                        </m:r>
                      </m:num>
                      <m:den>
                        <m:sSup>
                          <m:sSupPr>
                            <m:ctrlPr>
                              <a:rPr lang="en-US" i="1">
                                <a:latin typeface="Cambria Math" panose="02040503050406030204" pitchFamily="18" charset="0"/>
                              </a:rPr>
                            </m:ctrlPr>
                          </m:sSupPr>
                          <m:e>
                            <m:r>
                              <a:rPr lang="it-IT">
                                <a:latin typeface="Cambria Math" panose="02040503050406030204" pitchFamily="18" charset="0"/>
                              </a:rPr>
                              <m:t>𝑟</m:t>
                            </m:r>
                          </m:e>
                          <m:sup>
                            <m:r>
                              <a:rPr lang="it-IT">
                                <a:latin typeface="Cambria Math" panose="02040503050406030204" pitchFamily="18" charset="0"/>
                              </a:rPr>
                              <m:t>𝛾</m:t>
                            </m:r>
                            <m:r>
                              <a:rPr lang="it-IT">
                                <a:latin typeface="Cambria Math" panose="02040503050406030204" pitchFamily="18" charset="0"/>
                              </a:rPr>
                              <m:t>−1</m:t>
                            </m:r>
                          </m:sup>
                        </m:sSup>
                      </m:den>
                    </m:f>
                    <m:d>
                      <m:dPr>
                        <m:ctrlPr>
                          <a:rPr lang="en-US" i="1">
                            <a:latin typeface="Cambria Math" panose="02040503050406030204" pitchFamily="18" charset="0"/>
                          </a:rPr>
                        </m:ctrlPr>
                      </m:dPr>
                      <m:e>
                        <m:f>
                          <m:fPr>
                            <m:ctrlPr>
                              <a:rPr lang="en-US" i="1">
                                <a:latin typeface="Cambria Math" panose="02040503050406030204" pitchFamily="18" charset="0"/>
                              </a:rPr>
                            </m:ctrlPr>
                          </m:fPr>
                          <m:num>
                            <m:sSup>
                              <m:sSupPr>
                                <m:ctrlPr>
                                  <a:rPr lang="en-US" i="1">
                                    <a:latin typeface="Cambria Math" panose="02040503050406030204" pitchFamily="18" charset="0"/>
                                  </a:rPr>
                                </m:ctrlPr>
                              </m:sSupPr>
                              <m:e>
                                <m:sSub>
                                  <m:sSubPr>
                                    <m:ctrlPr>
                                      <a:rPr lang="en-US" i="1">
                                        <a:latin typeface="Cambria Math" panose="02040503050406030204" pitchFamily="18" charset="0"/>
                                      </a:rPr>
                                    </m:ctrlPr>
                                  </m:sSubPr>
                                  <m:e>
                                    <m:r>
                                      <a:rPr lang="it-IT">
                                        <a:latin typeface="Cambria Math" panose="02040503050406030204" pitchFamily="18" charset="0"/>
                                      </a:rPr>
                                      <m:t>𝑟</m:t>
                                    </m:r>
                                  </m:e>
                                  <m:sub>
                                    <m:r>
                                      <a:rPr lang="it-IT">
                                        <a:latin typeface="Cambria Math" panose="02040503050406030204" pitchFamily="18" charset="0"/>
                                      </a:rPr>
                                      <m:t>𝑐</m:t>
                                    </m:r>
                                  </m:sub>
                                </m:sSub>
                              </m:e>
                              <m:sup>
                                <m:r>
                                  <a:rPr lang="it-IT">
                                    <a:latin typeface="Cambria Math" panose="02040503050406030204" pitchFamily="18" charset="0"/>
                                  </a:rPr>
                                  <m:t>𝛾</m:t>
                                </m:r>
                              </m:sup>
                            </m:sSup>
                            <m:r>
                              <a:rPr lang="it-IT">
                                <a:latin typeface="Cambria Math" panose="02040503050406030204" pitchFamily="18" charset="0"/>
                              </a:rPr>
                              <m:t>−1</m:t>
                            </m:r>
                          </m:num>
                          <m:den>
                            <m:r>
                              <a:rPr lang="it-IT">
                                <a:latin typeface="Cambria Math" panose="02040503050406030204" pitchFamily="18" charset="0"/>
                              </a:rPr>
                              <m:t>𝛾</m:t>
                            </m:r>
                            <m:r>
                              <a:rPr lang="it-IT">
                                <a:latin typeface="Cambria Math" panose="02040503050406030204" pitchFamily="18" charset="0"/>
                              </a:rPr>
                              <m:t>(</m:t>
                            </m:r>
                            <m:sSub>
                              <m:sSubPr>
                                <m:ctrlPr>
                                  <a:rPr lang="en-US" i="1">
                                    <a:latin typeface="Cambria Math" panose="02040503050406030204" pitchFamily="18" charset="0"/>
                                  </a:rPr>
                                </m:ctrlPr>
                              </m:sSubPr>
                              <m:e>
                                <m:r>
                                  <a:rPr lang="it-IT">
                                    <a:latin typeface="Cambria Math" panose="02040503050406030204" pitchFamily="18" charset="0"/>
                                  </a:rPr>
                                  <m:t>𝑟</m:t>
                                </m:r>
                              </m:e>
                              <m:sub>
                                <m:r>
                                  <a:rPr lang="it-IT">
                                    <a:latin typeface="Cambria Math" panose="02040503050406030204" pitchFamily="18" charset="0"/>
                                  </a:rPr>
                                  <m:t>𝑐</m:t>
                                </m:r>
                              </m:sub>
                            </m:sSub>
                            <m:r>
                              <a:rPr lang="it-IT">
                                <a:latin typeface="Cambria Math" panose="02040503050406030204" pitchFamily="18" charset="0"/>
                              </a:rPr>
                              <m:t>−1)</m:t>
                            </m:r>
                          </m:den>
                        </m:f>
                      </m:e>
                    </m:d>
                  </m:oMath>
                </a14:m>
                <a:r>
                  <a:rPr lang="it-IT" dirty="0"/>
                  <a:t> </a:t>
                </a:r>
                <a:endParaRPr lang="en-US" dirty="0"/>
              </a:p>
            </p:txBody>
          </p:sp>
        </mc:Choice>
        <mc:Fallback xmlns="">
          <p:sp>
            <p:nvSpPr>
              <p:cNvPr id="3" name="TextBox 2">
                <a:extLst>
                  <a:ext uri="{FF2B5EF4-FFF2-40B4-BE49-F238E27FC236}">
                    <a16:creationId xmlns:a16="http://schemas.microsoft.com/office/drawing/2014/main" id="{73219514-2A03-01E6-A285-4AC105D65A9E}"/>
                  </a:ext>
                </a:extLst>
              </p:cNvPr>
              <p:cNvSpPr txBox="1">
                <a:spLocks noRot="1" noChangeAspect="1" noMove="1" noResize="1" noEditPoints="1" noAdjustHandles="1" noChangeArrowheads="1" noChangeShapeType="1" noTextEdit="1"/>
              </p:cNvSpPr>
              <p:nvPr/>
            </p:nvSpPr>
            <p:spPr>
              <a:xfrm>
                <a:off x="5782576" y="1538050"/>
                <a:ext cx="6773805" cy="582147"/>
              </a:xfrm>
              <a:prstGeom prst="rect">
                <a:avLst/>
              </a:prstGeom>
              <a:blipFill>
                <a:blip r:embed="rId5"/>
                <a:stretch>
                  <a:fillRect/>
                </a:stretch>
              </a:blipFill>
            </p:spPr>
            <p:txBody>
              <a:bodyPr/>
              <a:lstStyle/>
              <a:p>
                <a:r>
                  <a:rPr lang="en-US">
                    <a:noFill/>
                  </a:rPr>
                  <a:t> </a:t>
                </a:r>
              </a:p>
            </p:txBody>
          </p:sp>
        </mc:Fallback>
      </mc:AlternateContent>
      <p:sp>
        <p:nvSpPr>
          <p:cNvPr id="4" name="Rectangle 3">
            <a:extLst>
              <a:ext uri="{FF2B5EF4-FFF2-40B4-BE49-F238E27FC236}">
                <a16:creationId xmlns:a16="http://schemas.microsoft.com/office/drawing/2014/main" id="{1DD5E04F-E0A2-A408-C943-51B0F94440E2}"/>
              </a:ext>
            </a:extLst>
          </p:cNvPr>
          <p:cNvSpPr/>
          <p:nvPr/>
        </p:nvSpPr>
        <p:spPr>
          <a:xfrm>
            <a:off x="7397393" y="3612973"/>
            <a:ext cx="3390472" cy="1313671"/>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yellow triangle with a exclamation mark&#10;&#10;Description automatically generated">
            <a:extLst>
              <a:ext uri="{FF2B5EF4-FFF2-40B4-BE49-F238E27FC236}">
                <a16:creationId xmlns:a16="http://schemas.microsoft.com/office/drawing/2014/main" id="{F45C9E09-9D8C-1F80-34FC-6AA229E481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37625" y="2894001"/>
            <a:ext cx="1229860" cy="1229860"/>
          </a:xfrm>
          <a:prstGeom prst="rect">
            <a:avLst/>
          </a:prstGeom>
        </p:spPr>
      </p:pic>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8A5AB71B-155C-6CBA-28E6-2403A9334C55}"/>
                  </a:ext>
                </a:extLst>
              </p:cNvPr>
              <p:cNvSpPr txBox="1"/>
              <p:nvPr/>
            </p:nvSpPr>
            <p:spPr>
              <a:xfrm>
                <a:off x="5788754" y="3785098"/>
                <a:ext cx="6444342" cy="95410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it-IT" sz="2800" i="1" kern="100" smtClean="0">
                              <a:solidFill>
                                <a:srgbClr val="000000"/>
                              </a:solidFill>
                              <a:effectLst/>
                              <a:latin typeface="Cambria Math" panose="02040503050406030204" pitchFamily="18" charset="0"/>
                              <a:cs typeface="Times New Roman" panose="02020603050405020304" pitchFamily="18" charset="0"/>
                            </a:rPr>
                          </m:ctrlPr>
                        </m:sSubPr>
                        <m:e>
                          <m:r>
                            <a:rPr lang="it-IT" sz="2800" i="1"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𝜂</m:t>
                          </m:r>
                        </m:e>
                        <m:sub>
                          <m:r>
                            <a:rPr lang="it-IT" sz="2800" b="0" i="1" kern="100" smtClean="0">
                              <a:solidFill>
                                <a:srgbClr val="000000"/>
                              </a:solidFill>
                              <a:effectLst/>
                              <a:latin typeface="Cambria Math" panose="02040503050406030204" pitchFamily="18" charset="0"/>
                              <a:cs typeface="Times New Roman" panose="02020603050405020304" pitchFamily="18" charset="0"/>
                            </a:rPr>
                            <m:t>𝑖𝑑𝑒𝑎𝑙𝑒</m:t>
                          </m:r>
                        </m:sub>
                      </m:sSub>
                      <m:r>
                        <a:rPr lang="it-IT" sz="2800"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m:t>
                      </m:r>
                      <m:r>
                        <a:rPr lang="it-IT" sz="2800" b="0" i="0"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60−65%</m:t>
                      </m:r>
                    </m:oMath>
                  </m:oMathPara>
                </a14:m>
                <a:endParaRPr lang="it-IT" sz="2800" b="0" kern="100" dirty="0">
                  <a:solidFill>
                    <a:srgbClr val="000000"/>
                  </a:solidFill>
                  <a:effectLst/>
                  <a:ea typeface="Aptos" panose="020B0004020202020204" pitchFamily="34"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sSub>
                        <m:sSubPr>
                          <m:ctrlPr>
                            <a:rPr lang="it-IT" sz="2800" i="1" kern="100">
                              <a:solidFill>
                                <a:srgbClr val="000000"/>
                              </a:solidFill>
                              <a:latin typeface="Cambria Math" panose="02040503050406030204" pitchFamily="18" charset="0"/>
                              <a:cs typeface="Times New Roman" panose="02020603050405020304" pitchFamily="18" charset="0"/>
                            </a:rPr>
                          </m:ctrlPr>
                        </m:sSubPr>
                        <m:e>
                          <m:r>
                            <a:rPr lang="it-IT" sz="2800" i="1"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𝜂</m:t>
                          </m:r>
                        </m:e>
                        <m:sub>
                          <m:r>
                            <a:rPr lang="it-IT" sz="2800" b="0" i="1" kern="100" smtClean="0">
                              <a:solidFill>
                                <a:srgbClr val="000000"/>
                              </a:solidFill>
                              <a:latin typeface="Cambria Math" panose="02040503050406030204" pitchFamily="18" charset="0"/>
                              <a:ea typeface="Aptos" panose="020B0004020202020204" pitchFamily="34" charset="0"/>
                              <a:cs typeface="Times New Roman" panose="02020603050405020304" pitchFamily="18" charset="0"/>
                            </a:rPr>
                            <m:t>𝑟</m:t>
                          </m:r>
                          <m:r>
                            <a:rPr lang="it-IT" sz="2800" i="1" kern="100">
                              <a:solidFill>
                                <a:srgbClr val="000000"/>
                              </a:solidFill>
                              <a:latin typeface="Cambria Math" panose="02040503050406030204" pitchFamily="18" charset="0"/>
                              <a:cs typeface="Times New Roman" panose="02020603050405020304" pitchFamily="18" charset="0"/>
                            </a:rPr>
                            <m:t>𝑒𝑎𝑙𝑒</m:t>
                          </m:r>
                        </m:sub>
                      </m:sSub>
                      <m:r>
                        <a:rPr lang="it-IT" sz="2800" i="1"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m:t>
                      </m:r>
                      <m:r>
                        <a:rPr lang="it-IT" sz="2800" b="0" i="0" kern="100" smtClean="0">
                          <a:solidFill>
                            <a:srgbClr val="000000"/>
                          </a:solidFill>
                          <a:latin typeface="Cambria Math" panose="02040503050406030204" pitchFamily="18" charset="0"/>
                          <a:ea typeface="Aptos" panose="020B0004020202020204" pitchFamily="34" charset="0"/>
                          <a:cs typeface="Times New Roman" panose="02020603050405020304" pitchFamily="18" charset="0"/>
                        </a:rPr>
                        <m:t>35−50</m:t>
                      </m:r>
                      <m:r>
                        <a:rPr lang="it-IT" sz="2800"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m:t>
                      </m:r>
                    </m:oMath>
                  </m:oMathPara>
                </a14:m>
                <a:endParaRPr lang="en-US" sz="2800" dirty="0"/>
              </a:p>
            </p:txBody>
          </p:sp>
        </mc:Choice>
        <mc:Fallback xmlns="">
          <p:sp>
            <p:nvSpPr>
              <p:cNvPr id="19" name="TextBox 18">
                <a:extLst>
                  <a:ext uri="{FF2B5EF4-FFF2-40B4-BE49-F238E27FC236}">
                    <a16:creationId xmlns:a16="http://schemas.microsoft.com/office/drawing/2014/main" id="{8A5AB71B-155C-6CBA-28E6-2403A9334C55}"/>
                  </a:ext>
                </a:extLst>
              </p:cNvPr>
              <p:cNvSpPr txBox="1">
                <a:spLocks noRot="1" noChangeAspect="1" noMove="1" noResize="1" noEditPoints="1" noAdjustHandles="1" noChangeArrowheads="1" noChangeShapeType="1" noTextEdit="1"/>
              </p:cNvSpPr>
              <p:nvPr/>
            </p:nvSpPr>
            <p:spPr>
              <a:xfrm>
                <a:off x="5788754" y="3785098"/>
                <a:ext cx="6444342" cy="954107"/>
              </a:xfrm>
              <a:prstGeom prst="rect">
                <a:avLst/>
              </a:prstGeom>
              <a:blipFill>
                <a:blip r:embed="rId7"/>
                <a:stretch>
                  <a:fillRect/>
                </a:stretch>
              </a:blipFill>
            </p:spPr>
            <p:txBody>
              <a:bodyPr/>
              <a:lstStyle/>
              <a:p>
                <a:r>
                  <a:rPr lang="en-US">
                    <a:noFill/>
                  </a:rPr>
                  <a:t> </a:t>
                </a:r>
              </a:p>
            </p:txBody>
          </p:sp>
        </mc:Fallback>
      </mc:AlternateContent>
      <p:sp>
        <p:nvSpPr>
          <p:cNvPr id="7" name="Title 1">
            <a:extLst>
              <a:ext uri="{FF2B5EF4-FFF2-40B4-BE49-F238E27FC236}">
                <a16:creationId xmlns:a16="http://schemas.microsoft.com/office/drawing/2014/main" id="{41ED949A-99D8-E7CF-3587-3F30B7963A41}"/>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Ciclo Diesel</a:t>
            </a:r>
            <a:endParaRPr lang="en-US" b="1" dirty="0"/>
          </a:p>
        </p:txBody>
      </p:sp>
    </p:spTree>
    <p:extLst>
      <p:ext uri="{BB962C8B-B14F-4D97-AF65-F5344CB8AC3E}">
        <p14:creationId xmlns:p14="http://schemas.microsoft.com/office/powerpoint/2010/main" val="22779660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0488F9-BDB6-C606-A8F1-8918DFF17513}"/>
            </a:ext>
          </a:extLst>
        </p:cNvPr>
        <p:cNvGrpSpPr/>
        <p:nvPr/>
      </p:nvGrpSpPr>
      <p:grpSpPr>
        <a:xfrm>
          <a:off x="0" y="0"/>
          <a:ext cx="0" cy="0"/>
          <a:chOff x="0" y="0"/>
          <a:chExt cx="0" cy="0"/>
        </a:xfrm>
      </p:grpSpPr>
      <p:pic>
        <p:nvPicPr>
          <p:cNvPr id="6148" name="Picture 4" descr="bibliotheca Augustana">
            <a:extLst>
              <a:ext uri="{FF2B5EF4-FFF2-40B4-BE49-F238E27FC236}">
                <a16:creationId xmlns:a16="http://schemas.microsoft.com/office/drawing/2014/main" id="{0FF29083-8424-FF81-5727-F14FA34F4B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1806" y="1243606"/>
            <a:ext cx="3379240" cy="5173039"/>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RUDOLF DIESEL: L'UOMO, IL MOTORE, IL MISTERO – Seven Diesel">
            <a:extLst>
              <a:ext uri="{FF2B5EF4-FFF2-40B4-BE49-F238E27FC236}">
                <a16:creationId xmlns:a16="http://schemas.microsoft.com/office/drawing/2014/main" id="{8FE9C63E-6F7C-3884-1619-DB725D83F5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9006" y="4039166"/>
            <a:ext cx="4808384" cy="2377479"/>
          </a:xfrm>
          <a:prstGeom prst="rect">
            <a:avLst/>
          </a:prstGeom>
          <a:noFill/>
          <a:extLst>
            <a:ext uri="{909E8E84-426E-40DD-AFC4-6F175D3DCCD1}">
              <a14:hiddenFill xmlns:a14="http://schemas.microsoft.com/office/drawing/2010/main">
                <a:solidFill>
                  <a:srgbClr val="FFFFFF"/>
                </a:solidFill>
              </a14:hiddenFill>
            </a:ext>
          </a:extLst>
        </p:spPr>
      </p:pic>
      <p:pic>
        <p:nvPicPr>
          <p:cNvPr id="6156" name="Picture 12" descr="Auto - Eine selbstzündende Idee – Zum 100. Todestag von Rudolf Diesel -  FOCUS">
            <a:extLst>
              <a:ext uri="{FF2B5EF4-FFF2-40B4-BE49-F238E27FC236}">
                <a16:creationId xmlns:a16="http://schemas.microsoft.com/office/drawing/2014/main" id="{C0F81C7A-9C6B-7B28-2532-D0D5A3DE83D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9006" y="1258271"/>
            <a:ext cx="4622671" cy="2600253"/>
          </a:xfrm>
          <a:prstGeom prst="rect">
            <a:avLst/>
          </a:prstGeom>
          <a:noFill/>
          <a:extLst>
            <a:ext uri="{909E8E84-426E-40DD-AFC4-6F175D3DCCD1}">
              <a14:hiddenFill xmlns:a14="http://schemas.microsoft.com/office/drawing/2010/main">
                <a:solidFill>
                  <a:srgbClr val="FFFFFF"/>
                </a:solidFill>
              </a14:hiddenFill>
            </a:ext>
          </a:extLst>
        </p:spPr>
      </p:pic>
      <p:pic>
        <p:nvPicPr>
          <p:cNvPr id="6158" name="Picture 14">
            <a:extLst>
              <a:ext uri="{FF2B5EF4-FFF2-40B4-BE49-F238E27FC236}">
                <a16:creationId xmlns:a16="http://schemas.microsoft.com/office/drawing/2014/main" id="{4DA85A17-6931-F719-7453-B1F9EFA158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50955" y="5338327"/>
            <a:ext cx="1797197" cy="1078318"/>
          </a:xfrm>
          <a:prstGeom prst="rect">
            <a:avLst/>
          </a:prstGeom>
          <a:noFill/>
          <a:extLst>
            <a:ext uri="{909E8E84-426E-40DD-AFC4-6F175D3DCCD1}">
              <a14:hiddenFill xmlns:a14="http://schemas.microsoft.com/office/drawing/2010/main">
                <a:solidFill>
                  <a:srgbClr val="FFFFFF"/>
                </a:solidFill>
              </a14:hiddenFill>
            </a:ext>
          </a:extLst>
        </p:spPr>
      </p:pic>
      <p:pic>
        <p:nvPicPr>
          <p:cNvPr id="6160" name="Picture 16" descr="White Ensign - Wikipedia">
            <a:extLst>
              <a:ext uri="{FF2B5EF4-FFF2-40B4-BE49-F238E27FC236}">
                <a16:creationId xmlns:a16="http://schemas.microsoft.com/office/drawing/2014/main" id="{809EB79E-3C27-A2F5-CAA4-F4110A54C0E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50955" y="4039166"/>
            <a:ext cx="1797198" cy="898599"/>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D8672D7C-64E4-A103-DBAA-ECB6141D5B32}"/>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Ciclo Diesel</a:t>
            </a:r>
            <a:endParaRPr lang="en-US" b="1" dirty="0"/>
          </a:p>
        </p:txBody>
      </p:sp>
    </p:spTree>
    <p:extLst>
      <p:ext uri="{BB962C8B-B14F-4D97-AF65-F5344CB8AC3E}">
        <p14:creationId xmlns:p14="http://schemas.microsoft.com/office/powerpoint/2010/main" val="2528423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F1FE59-E099-D089-5E73-2D56C2E5432B}"/>
            </a:ext>
          </a:extLst>
        </p:cNvPr>
        <p:cNvGrpSpPr/>
        <p:nvPr/>
      </p:nvGrpSpPr>
      <p:grpSpPr>
        <a:xfrm>
          <a:off x="0" y="0"/>
          <a:ext cx="0" cy="0"/>
          <a:chOff x="0" y="0"/>
          <a:chExt cx="0" cy="0"/>
        </a:xfrm>
      </p:grpSpPr>
      <p:pic>
        <p:nvPicPr>
          <p:cNvPr id="2050" name="Picture 2" descr="No alternative text description for this image">
            <a:extLst>
              <a:ext uri="{FF2B5EF4-FFF2-40B4-BE49-F238E27FC236}">
                <a16:creationId xmlns:a16="http://schemas.microsoft.com/office/drawing/2014/main" id="{6527C76A-2787-5164-0F5B-EC2E92899C11}"/>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2000"/>
                    </a14:imgEffect>
                  </a14:imgLayer>
                </a14:imgProps>
              </a:ext>
              <a:ext uri="{28A0092B-C50C-407E-A947-70E740481C1C}">
                <a14:useLocalDpi xmlns:a14="http://schemas.microsoft.com/office/drawing/2010/main" val="0"/>
              </a:ext>
            </a:extLst>
          </a:blip>
          <a:srcRect b="19"/>
          <a:stretch>
            <a:fillRect/>
          </a:stretch>
        </p:blipFill>
        <p:spPr bwMode="auto">
          <a:xfrm>
            <a:off x="563479" y="202896"/>
            <a:ext cx="5036334" cy="283241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No alternative text description for this image">
            <a:extLst>
              <a:ext uri="{FF2B5EF4-FFF2-40B4-BE49-F238E27FC236}">
                <a16:creationId xmlns:a16="http://schemas.microsoft.com/office/drawing/2014/main" id="{872B6A77-BEA5-FF6F-D267-0BED4FEA3038}"/>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12000"/>
                    </a14:imgEffect>
                  </a14:imgLayer>
                </a14:imgProps>
              </a:ext>
              <a:ext uri="{28A0092B-C50C-407E-A947-70E740481C1C}">
                <a14:useLocalDpi xmlns:a14="http://schemas.microsoft.com/office/drawing/2010/main" val="0"/>
              </a:ext>
            </a:extLst>
          </a:blip>
          <a:srcRect/>
          <a:stretch>
            <a:fillRect/>
          </a:stretch>
        </p:blipFill>
        <p:spPr bwMode="auto">
          <a:xfrm>
            <a:off x="563479" y="3568389"/>
            <a:ext cx="5030927" cy="283241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diagram">
            <a:extLst>
              <a:ext uri="{FF2B5EF4-FFF2-40B4-BE49-F238E27FC236}">
                <a16:creationId xmlns:a16="http://schemas.microsoft.com/office/drawing/2014/main" id="{51055E52-25C7-226C-C254-9AB7948B91A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76511" y="655045"/>
            <a:ext cx="6183606" cy="5547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43666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436373-0734-2ACB-F194-7C4BF43ADF4B}"/>
            </a:ext>
          </a:extLst>
        </p:cNvPr>
        <p:cNvGrpSpPr/>
        <p:nvPr/>
      </p:nvGrpSpPr>
      <p:grpSpPr>
        <a:xfrm>
          <a:off x="0" y="0"/>
          <a:ext cx="0" cy="0"/>
          <a:chOff x="0" y="0"/>
          <a:chExt cx="0" cy="0"/>
        </a:xfrm>
      </p:grpSpPr>
      <p:pic>
        <p:nvPicPr>
          <p:cNvPr id="7170" name="Picture 2" descr="Rankine, William John Macquorn - Enciclopedia - Treccani">
            <a:extLst>
              <a:ext uri="{FF2B5EF4-FFF2-40B4-BE49-F238E27FC236}">
                <a16:creationId xmlns:a16="http://schemas.microsoft.com/office/drawing/2014/main" id="{2CC86EBF-6B64-58E5-2355-D3DBE57581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8065" y="1062964"/>
            <a:ext cx="4045783" cy="5511966"/>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Centrale termoelettrica Santa Barbara - Wikipedia">
            <a:extLst>
              <a:ext uri="{FF2B5EF4-FFF2-40B4-BE49-F238E27FC236}">
                <a16:creationId xmlns:a16="http://schemas.microsoft.com/office/drawing/2014/main" id="{B56D9B81-BC70-54A9-DC1D-6B69EC36BA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1180" y="1062964"/>
            <a:ext cx="5424424" cy="3421950"/>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a:extLst>
              <a:ext uri="{FF2B5EF4-FFF2-40B4-BE49-F238E27FC236}">
                <a16:creationId xmlns:a16="http://schemas.microsoft.com/office/drawing/2014/main" id="{9AA07CC9-0730-318F-AA24-65CFEC6487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73392" y="4572001"/>
            <a:ext cx="2801226" cy="1875973"/>
          </a:xfrm>
          <a:prstGeom prst="rect">
            <a:avLst/>
          </a:prstGeom>
          <a:noFill/>
          <a:extLst>
            <a:ext uri="{909E8E84-426E-40DD-AFC4-6F175D3DCCD1}">
              <a14:hiddenFill xmlns:a14="http://schemas.microsoft.com/office/drawing/2010/main">
                <a:solidFill>
                  <a:srgbClr val="FFFFFF"/>
                </a:solidFill>
              </a14:hiddenFill>
            </a:ext>
          </a:extLst>
        </p:spPr>
      </p:pic>
      <p:pic>
        <p:nvPicPr>
          <p:cNvPr id="7178" name="Picture 10" descr="Treni storici a vapore (e non) in Italia">
            <a:extLst>
              <a:ext uri="{FF2B5EF4-FFF2-40B4-BE49-F238E27FC236}">
                <a16:creationId xmlns:a16="http://schemas.microsoft.com/office/drawing/2014/main" id="{9B809505-55AB-6036-1D53-2D639863C0F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61180" y="4671983"/>
            <a:ext cx="2619375" cy="1743075"/>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A44C5508-C7FE-7383-A1D8-DFAC8DE6DF5D}"/>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Ciclo Rankine</a:t>
            </a:r>
            <a:endParaRPr lang="en-US" b="1" dirty="0"/>
          </a:p>
        </p:txBody>
      </p:sp>
    </p:spTree>
    <p:extLst>
      <p:ext uri="{BB962C8B-B14F-4D97-AF65-F5344CB8AC3E}">
        <p14:creationId xmlns:p14="http://schemas.microsoft.com/office/powerpoint/2010/main" val="39422211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60504-49C0-7A6C-497E-6877496322FE}"/>
            </a:ext>
          </a:extLst>
        </p:cNvPr>
        <p:cNvGrpSpPr/>
        <p:nvPr/>
      </p:nvGrpSpPr>
      <p:grpSpPr>
        <a:xfrm>
          <a:off x="0" y="0"/>
          <a:ext cx="0" cy="0"/>
          <a:chOff x="0" y="0"/>
          <a:chExt cx="0" cy="0"/>
        </a:xfrm>
      </p:grpSpPr>
      <p:cxnSp>
        <p:nvCxnSpPr>
          <p:cNvPr id="24" name="Straight Connector 23">
            <a:extLst>
              <a:ext uri="{FF2B5EF4-FFF2-40B4-BE49-F238E27FC236}">
                <a16:creationId xmlns:a16="http://schemas.microsoft.com/office/drawing/2014/main" id="{2B3304BA-360A-E423-E18C-BF8B8511AF09}"/>
              </a:ext>
            </a:extLst>
          </p:cNvPr>
          <p:cNvCxnSpPr>
            <a:cxnSpLocks/>
          </p:cNvCxnSpPr>
          <p:nvPr/>
        </p:nvCxnSpPr>
        <p:spPr>
          <a:xfrm>
            <a:off x="1465614" y="1566334"/>
            <a:ext cx="0" cy="4006694"/>
          </a:xfrm>
          <a:prstGeom prst="line">
            <a:avLst/>
          </a:prstGeom>
          <a:ln>
            <a:headEnd type="triangl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CB81BDD9-E5E2-CA72-3C67-06FC34BE5420}"/>
              </a:ext>
            </a:extLst>
          </p:cNvPr>
          <p:cNvCxnSpPr>
            <a:cxnSpLocks/>
          </p:cNvCxnSpPr>
          <p:nvPr/>
        </p:nvCxnSpPr>
        <p:spPr>
          <a:xfrm>
            <a:off x="1465614" y="5573028"/>
            <a:ext cx="5787368" cy="0"/>
          </a:xfrm>
          <a:prstGeom prst="line">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a16="http://schemas.microsoft.com/office/drawing/2014/main" id="{F396C324-28C2-D507-D4C8-AE95D9EF0694}"/>
              </a:ext>
            </a:extLst>
          </p:cNvPr>
          <p:cNvSpPr txBox="1"/>
          <p:nvPr/>
        </p:nvSpPr>
        <p:spPr>
          <a:xfrm>
            <a:off x="1033150" y="1381668"/>
            <a:ext cx="350518" cy="369332"/>
          </a:xfrm>
          <a:prstGeom prst="rect">
            <a:avLst/>
          </a:prstGeom>
          <a:noFill/>
        </p:spPr>
        <p:txBody>
          <a:bodyPr wrap="square" rtlCol="0">
            <a:spAutoFit/>
          </a:bodyPr>
          <a:lstStyle/>
          <a:p>
            <a:r>
              <a:rPr lang="it-IT" dirty="0"/>
              <a:t>T</a:t>
            </a:r>
            <a:endParaRPr lang="en-US" dirty="0"/>
          </a:p>
        </p:txBody>
      </p:sp>
      <p:sp>
        <p:nvSpPr>
          <p:cNvPr id="36" name="TextBox 35">
            <a:extLst>
              <a:ext uri="{FF2B5EF4-FFF2-40B4-BE49-F238E27FC236}">
                <a16:creationId xmlns:a16="http://schemas.microsoft.com/office/drawing/2014/main" id="{7A3C57B1-C25A-AECB-490A-F4910F022A91}"/>
              </a:ext>
            </a:extLst>
          </p:cNvPr>
          <p:cNvSpPr txBox="1"/>
          <p:nvPr/>
        </p:nvSpPr>
        <p:spPr>
          <a:xfrm>
            <a:off x="7252982" y="5504935"/>
            <a:ext cx="350518" cy="369332"/>
          </a:xfrm>
          <a:prstGeom prst="rect">
            <a:avLst/>
          </a:prstGeom>
          <a:noFill/>
        </p:spPr>
        <p:txBody>
          <a:bodyPr wrap="square" rtlCol="0">
            <a:spAutoFit/>
          </a:bodyPr>
          <a:lstStyle/>
          <a:p>
            <a:r>
              <a:rPr lang="it-IT" dirty="0"/>
              <a:t>s</a:t>
            </a:r>
            <a:endParaRPr lang="en-US" dirty="0"/>
          </a:p>
        </p:txBody>
      </p:sp>
      <p:grpSp>
        <p:nvGrpSpPr>
          <p:cNvPr id="15" name="Group 14">
            <a:extLst>
              <a:ext uri="{FF2B5EF4-FFF2-40B4-BE49-F238E27FC236}">
                <a16:creationId xmlns:a16="http://schemas.microsoft.com/office/drawing/2014/main" id="{89C0255B-060E-812E-A5A9-145A12C2FC0A}"/>
              </a:ext>
            </a:extLst>
          </p:cNvPr>
          <p:cNvGrpSpPr/>
          <p:nvPr/>
        </p:nvGrpSpPr>
        <p:grpSpPr>
          <a:xfrm>
            <a:off x="7912062" y="1791348"/>
            <a:ext cx="3551768" cy="3742267"/>
            <a:chOff x="4267200" y="1151467"/>
            <a:chExt cx="3551768" cy="3742267"/>
          </a:xfrm>
        </p:grpSpPr>
        <p:sp>
          <p:nvSpPr>
            <p:cNvPr id="5" name="Rectangle 4">
              <a:extLst>
                <a:ext uri="{FF2B5EF4-FFF2-40B4-BE49-F238E27FC236}">
                  <a16:creationId xmlns:a16="http://schemas.microsoft.com/office/drawing/2014/main" id="{446BC9D2-1098-2671-73DB-C5609F661757}"/>
                </a:ext>
              </a:extLst>
            </p:cNvPr>
            <p:cNvSpPr/>
            <p:nvPr/>
          </p:nvSpPr>
          <p:spPr>
            <a:xfrm>
              <a:off x="4267200" y="1151467"/>
              <a:ext cx="2810934" cy="55880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SORGENTE CALDA (T2)</a:t>
              </a:r>
              <a:endParaRPr lang="en-US" dirty="0"/>
            </a:p>
          </p:txBody>
        </p:sp>
        <p:sp>
          <p:nvSpPr>
            <p:cNvPr id="6" name="Rectangle 5">
              <a:extLst>
                <a:ext uri="{FF2B5EF4-FFF2-40B4-BE49-F238E27FC236}">
                  <a16:creationId xmlns:a16="http://schemas.microsoft.com/office/drawing/2014/main" id="{E17E085C-73C2-011D-3796-96FFF75F8F2A}"/>
                </a:ext>
              </a:extLst>
            </p:cNvPr>
            <p:cNvSpPr/>
            <p:nvPr/>
          </p:nvSpPr>
          <p:spPr>
            <a:xfrm>
              <a:off x="4267200" y="4334934"/>
              <a:ext cx="2810934" cy="558800"/>
            </a:xfrm>
            <a:prstGeom prst="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SORGENTE FREDDA (T1)</a:t>
              </a:r>
              <a:endParaRPr lang="en-US" dirty="0"/>
            </a:p>
          </p:txBody>
        </p:sp>
        <p:sp>
          <p:nvSpPr>
            <p:cNvPr id="7" name="Oval 6">
              <a:extLst>
                <a:ext uri="{FF2B5EF4-FFF2-40B4-BE49-F238E27FC236}">
                  <a16:creationId xmlns:a16="http://schemas.microsoft.com/office/drawing/2014/main" id="{DF9AF01F-C54E-7486-EA09-DD098C6F178B}"/>
                </a:ext>
              </a:extLst>
            </p:cNvPr>
            <p:cNvSpPr>
              <a:spLocks noChangeAspect="1"/>
            </p:cNvSpPr>
            <p:nvPr/>
          </p:nvSpPr>
          <p:spPr>
            <a:xfrm>
              <a:off x="5239777" y="2607189"/>
              <a:ext cx="830823" cy="830823"/>
            </a:xfrm>
            <a:prstGeom prst="ellipse">
              <a:avLst/>
            </a:prstGeom>
            <a:solidFill>
              <a:schemeClr val="bg2">
                <a:lumMod val="9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ECFBBC4-0E91-0EAB-D731-E90C7189685C}"/>
                </a:ext>
              </a:extLst>
            </p:cNvPr>
            <p:cNvSpPr txBox="1"/>
            <p:nvPr/>
          </p:nvSpPr>
          <p:spPr>
            <a:xfrm>
              <a:off x="5375788" y="2837934"/>
              <a:ext cx="558800" cy="369332"/>
            </a:xfrm>
            <a:prstGeom prst="rect">
              <a:avLst/>
            </a:prstGeom>
            <a:noFill/>
          </p:spPr>
          <p:txBody>
            <a:bodyPr wrap="square" rtlCol="0">
              <a:spAutoFit/>
            </a:bodyPr>
            <a:lstStyle/>
            <a:p>
              <a:pPr algn="ctr"/>
              <a:r>
                <a:rPr lang="it-IT" dirty="0"/>
                <a:t>M</a:t>
              </a:r>
              <a:endParaRPr lang="en-US" dirty="0"/>
            </a:p>
          </p:txBody>
        </p:sp>
        <p:sp>
          <p:nvSpPr>
            <p:cNvPr id="9" name="Arrow: Down 8">
              <a:extLst>
                <a:ext uri="{FF2B5EF4-FFF2-40B4-BE49-F238E27FC236}">
                  <a16:creationId xmlns:a16="http://schemas.microsoft.com/office/drawing/2014/main" id="{785E303E-E717-F13D-D674-E595B6D8E7D0}"/>
                </a:ext>
              </a:extLst>
            </p:cNvPr>
            <p:cNvSpPr/>
            <p:nvPr/>
          </p:nvSpPr>
          <p:spPr>
            <a:xfrm>
              <a:off x="5479930" y="1882049"/>
              <a:ext cx="350515" cy="601903"/>
            </a:xfrm>
            <a:prstGeom prst="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Down 9">
              <a:extLst>
                <a:ext uri="{FF2B5EF4-FFF2-40B4-BE49-F238E27FC236}">
                  <a16:creationId xmlns:a16="http://schemas.microsoft.com/office/drawing/2014/main" id="{23B19DF1-322A-549F-B900-FB976345550E}"/>
                </a:ext>
              </a:extLst>
            </p:cNvPr>
            <p:cNvSpPr/>
            <p:nvPr/>
          </p:nvSpPr>
          <p:spPr>
            <a:xfrm>
              <a:off x="5479929" y="3561249"/>
              <a:ext cx="350515" cy="601903"/>
            </a:xfrm>
            <a:prstGeom prst="down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Down 10">
              <a:extLst>
                <a:ext uri="{FF2B5EF4-FFF2-40B4-BE49-F238E27FC236}">
                  <a16:creationId xmlns:a16="http://schemas.microsoft.com/office/drawing/2014/main" id="{409117BE-53C2-96A9-E9E4-3022ABD44965}"/>
                </a:ext>
              </a:extLst>
            </p:cNvPr>
            <p:cNvSpPr/>
            <p:nvPr/>
          </p:nvSpPr>
          <p:spPr>
            <a:xfrm rot="16200000">
              <a:off x="6687248" y="2357296"/>
              <a:ext cx="350515" cy="1311789"/>
            </a:xfrm>
            <a:prstGeom prst="downArrow">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39C09D88-E9AB-6F70-9B9C-560328B29504}"/>
                    </a:ext>
                  </a:extLst>
                </p:cNvPr>
                <p:cNvSpPr txBox="1"/>
                <p:nvPr/>
              </p:nvSpPr>
              <p:spPr>
                <a:xfrm>
                  <a:off x="4922617" y="1991573"/>
                  <a:ext cx="420051"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𝐶</m:t>
                            </m:r>
                          </m:sub>
                        </m:sSub>
                      </m:oMath>
                    </m:oMathPara>
                  </a14:m>
                  <a:endParaRPr lang="en-US" sz="2400" dirty="0"/>
                </a:p>
              </p:txBody>
            </p:sp>
          </mc:Choice>
          <mc:Fallback xmlns="">
            <p:sp>
              <p:nvSpPr>
                <p:cNvPr id="12" name="TextBox 11">
                  <a:extLst>
                    <a:ext uri="{FF2B5EF4-FFF2-40B4-BE49-F238E27FC236}">
                      <a16:creationId xmlns:a16="http://schemas.microsoft.com/office/drawing/2014/main" id="{39C09D88-E9AB-6F70-9B9C-560328B29504}"/>
                    </a:ext>
                  </a:extLst>
                </p:cNvPr>
                <p:cNvSpPr txBox="1">
                  <a:spLocks noRot="1" noChangeAspect="1" noMove="1" noResize="1" noEditPoints="1" noAdjustHandles="1" noChangeArrowheads="1" noChangeShapeType="1" noTextEdit="1"/>
                </p:cNvSpPr>
                <p:nvPr/>
              </p:nvSpPr>
              <p:spPr>
                <a:xfrm>
                  <a:off x="4922617" y="1991573"/>
                  <a:ext cx="420051" cy="369332"/>
                </a:xfrm>
                <a:prstGeom prst="rect">
                  <a:avLst/>
                </a:prstGeom>
                <a:blipFill>
                  <a:blip r:embed="rId3"/>
                  <a:stretch>
                    <a:fillRect l="-24638" r="-4348" b="-2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1F05485-0005-F2BF-7AFE-C531BA837C03}"/>
                    </a:ext>
                  </a:extLst>
                </p:cNvPr>
                <p:cNvSpPr txBox="1"/>
                <p:nvPr/>
              </p:nvSpPr>
              <p:spPr>
                <a:xfrm>
                  <a:off x="4977418" y="3561249"/>
                  <a:ext cx="42268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𝐹</m:t>
                            </m:r>
                          </m:sub>
                        </m:sSub>
                      </m:oMath>
                    </m:oMathPara>
                  </a14:m>
                  <a:endParaRPr lang="en-US" sz="2400" dirty="0"/>
                </a:p>
              </p:txBody>
            </p:sp>
          </mc:Choice>
          <mc:Fallback xmlns="">
            <p:sp>
              <p:nvSpPr>
                <p:cNvPr id="13" name="TextBox 12">
                  <a:extLst>
                    <a:ext uri="{FF2B5EF4-FFF2-40B4-BE49-F238E27FC236}">
                      <a16:creationId xmlns:a16="http://schemas.microsoft.com/office/drawing/2014/main" id="{31F05485-0005-F2BF-7AFE-C531BA837C03}"/>
                    </a:ext>
                  </a:extLst>
                </p:cNvPr>
                <p:cNvSpPr txBox="1">
                  <a:spLocks noRot="1" noChangeAspect="1" noMove="1" noResize="1" noEditPoints="1" noAdjustHandles="1" noChangeArrowheads="1" noChangeShapeType="1" noTextEdit="1"/>
                </p:cNvSpPr>
                <p:nvPr/>
              </p:nvSpPr>
              <p:spPr>
                <a:xfrm>
                  <a:off x="4977418" y="3561249"/>
                  <a:ext cx="422680" cy="369332"/>
                </a:xfrm>
                <a:prstGeom prst="rect">
                  <a:avLst/>
                </a:prstGeom>
                <a:blipFill>
                  <a:blip r:embed="rId4"/>
                  <a:stretch>
                    <a:fillRect l="-24638" r="-4348" b="-2623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5467ACCC-B975-E2ED-3E24-B2AE8480853C}"/>
                    </a:ext>
                  </a:extLst>
                </p:cNvPr>
                <p:cNvSpPr txBox="1"/>
                <p:nvPr/>
              </p:nvSpPr>
              <p:spPr>
                <a:xfrm>
                  <a:off x="7586661" y="2837932"/>
                  <a:ext cx="232307"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it-IT" sz="2400" i="1" smtClean="0">
                            <a:latin typeface="Cambria Math" panose="02040503050406030204" pitchFamily="18" charset="0"/>
                          </a:rPr>
                          <m:t>𝐿</m:t>
                        </m:r>
                      </m:oMath>
                    </m:oMathPara>
                  </a14:m>
                  <a:endParaRPr lang="en-US" sz="2400" dirty="0"/>
                </a:p>
              </p:txBody>
            </p:sp>
          </mc:Choice>
          <mc:Fallback xmlns="">
            <p:sp>
              <p:nvSpPr>
                <p:cNvPr id="14" name="TextBox 13">
                  <a:extLst>
                    <a:ext uri="{FF2B5EF4-FFF2-40B4-BE49-F238E27FC236}">
                      <a16:creationId xmlns:a16="http://schemas.microsoft.com/office/drawing/2014/main" id="{5467ACCC-B975-E2ED-3E24-B2AE8480853C}"/>
                    </a:ext>
                  </a:extLst>
                </p:cNvPr>
                <p:cNvSpPr txBox="1">
                  <a:spLocks noRot="1" noChangeAspect="1" noMove="1" noResize="1" noEditPoints="1" noAdjustHandles="1" noChangeArrowheads="1" noChangeShapeType="1" noTextEdit="1"/>
                </p:cNvSpPr>
                <p:nvPr/>
              </p:nvSpPr>
              <p:spPr>
                <a:xfrm>
                  <a:off x="7586661" y="2837932"/>
                  <a:ext cx="232307" cy="369332"/>
                </a:xfrm>
                <a:prstGeom prst="rect">
                  <a:avLst/>
                </a:prstGeom>
                <a:blipFill>
                  <a:blip r:embed="rId5"/>
                  <a:stretch>
                    <a:fillRect l="-31579" r="-31579" b="-5000"/>
                  </a:stretch>
                </a:blipFill>
              </p:spPr>
              <p:txBody>
                <a:bodyPr/>
                <a:lstStyle/>
                <a:p>
                  <a:r>
                    <a:rPr lang="en-US">
                      <a:noFill/>
                    </a:rPr>
                    <a:t> </a:t>
                  </a:r>
                </a:p>
              </p:txBody>
            </p:sp>
          </mc:Fallback>
        </mc:AlternateContent>
      </p:grpSp>
      <p:sp>
        <p:nvSpPr>
          <p:cNvPr id="19" name="Freeform: Shape 18">
            <a:extLst>
              <a:ext uri="{FF2B5EF4-FFF2-40B4-BE49-F238E27FC236}">
                <a16:creationId xmlns:a16="http://schemas.microsoft.com/office/drawing/2014/main" id="{7BDF3D8D-1749-A108-9026-94B84FD2E8BB}"/>
              </a:ext>
            </a:extLst>
          </p:cNvPr>
          <p:cNvSpPr/>
          <p:nvPr/>
        </p:nvSpPr>
        <p:spPr>
          <a:xfrm>
            <a:off x="1465614" y="2163357"/>
            <a:ext cx="5816600" cy="3307531"/>
          </a:xfrm>
          <a:custGeom>
            <a:avLst/>
            <a:gdLst>
              <a:gd name="connsiteX0" fmla="*/ 0 w 5816600"/>
              <a:gd name="connsiteY0" fmla="*/ 3294587 h 3307531"/>
              <a:gd name="connsiteX1" fmla="*/ 575734 w 5816600"/>
              <a:gd name="connsiteY1" fmla="*/ 2803521 h 3307531"/>
              <a:gd name="connsiteX2" fmla="*/ 2921000 w 5816600"/>
              <a:gd name="connsiteY2" fmla="*/ 1054 h 3307531"/>
              <a:gd name="connsiteX3" fmla="*/ 4936067 w 5816600"/>
              <a:gd name="connsiteY3" fmla="*/ 2481787 h 3307531"/>
              <a:gd name="connsiteX4" fmla="*/ 5816600 w 5816600"/>
              <a:gd name="connsiteY4" fmla="*/ 3167587 h 3307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6600" h="3307531">
                <a:moveTo>
                  <a:pt x="0" y="3294587"/>
                </a:moveTo>
                <a:cubicBezTo>
                  <a:pt x="44450" y="3323515"/>
                  <a:pt x="88901" y="3352443"/>
                  <a:pt x="575734" y="2803521"/>
                </a:cubicBezTo>
                <a:cubicBezTo>
                  <a:pt x="1062567" y="2254599"/>
                  <a:pt x="2194278" y="54676"/>
                  <a:pt x="2921000" y="1054"/>
                </a:cubicBezTo>
                <a:cubicBezTo>
                  <a:pt x="3647722" y="-52568"/>
                  <a:pt x="4453467" y="1954032"/>
                  <a:pt x="4936067" y="2481787"/>
                </a:cubicBezTo>
                <a:cubicBezTo>
                  <a:pt x="5418667" y="3009542"/>
                  <a:pt x="5617633" y="3088564"/>
                  <a:pt x="5816600" y="3167587"/>
                </a:cubicBezTo>
              </a:path>
            </a:pathLst>
          </a:custGeom>
          <a:noFill/>
          <a:ln>
            <a:solidFill>
              <a:schemeClr val="accent1">
                <a:shade val="15000"/>
                <a:alpha val="48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Arrow Connector 22">
            <a:extLst>
              <a:ext uri="{FF2B5EF4-FFF2-40B4-BE49-F238E27FC236}">
                <a16:creationId xmlns:a16="http://schemas.microsoft.com/office/drawing/2014/main" id="{87D7AB67-7E69-C081-7EC0-835C5D64C84F}"/>
              </a:ext>
            </a:extLst>
          </p:cNvPr>
          <p:cNvCxnSpPr>
            <a:cxnSpLocks/>
            <a:stCxn id="19" idx="1"/>
            <a:endCxn id="25" idx="0"/>
          </p:cNvCxnSpPr>
          <p:nvPr/>
        </p:nvCxnSpPr>
        <p:spPr>
          <a:xfrm flipV="1">
            <a:off x="2041348" y="4504267"/>
            <a:ext cx="35174" cy="462611"/>
          </a:xfrm>
          <a:prstGeom prst="straightConnector1">
            <a:avLst/>
          </a:pr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cxnSp>
      <p:sp>
        <p:nvSpPr>
          <p:cNvPr id="25" name="Freeform: Shape 24">
            <a:extLst>
              <a:ext uri="{FF2B5EF4-FFF2-40B4-BE49-F238E27FC236}">
                <a16:creationId xmlns:a16="http://schemas.microsoft.com/office/drawing/2014/main" id="{04D8A559-2244-3C09-7966-661C3477948B}"/>
              </a:ext>
            </a:extLst>
          </p:cNvPr>
          <p:cNvSpPr/>
          <p:nvPr/>
        </p:nvSpPr>
        <p:spPr>
          <a:xfrm>
            <a:off x="2076522" y="3123833"/>
            <a:ext cx="1259248" cy="1380434"/>
          </a:xfrm>
          <a:custGeom>
            <a:avLst/>
            <a:gdLst>
              <a:gd name="connsiteX0" fmla="*/ 0 w 1278467"/>
              <a:gd name="connsiteY0" fmla="*/ 1430867 h 1430867"/>
              <a:gd name="connsiteX1" fmla="*/ 651933 w 1278467"/>
              <a:gd name="connsiteY1" fmla="*/ 770467 h 1430867"/>
              <a:gd name="connsiteX2" fmla="*/ 1278467 w 1278467"/>
              <a:gd name="connsiteY2" fmla="*/ 0 h 1430867"/>
            </a:gdLst>
            <a:ahLst/>
            <a:cxnLst>
              <a:cxn ang="0">
                <a:pos x="connsiteX0" y="connsiteY0"/>
              </a:cxn>
              <a:cxn ang="0">
                <a:pos x="connsiteX1" y="connsiteY1"/>
              </a:cxn>
              <a:cxn ang="0">
                <a:pos x="connsiteX2" y="connsiteY2"/>
              </a:cxn>
            </a:cxnLst>
            <a:rect l="l" t="t" r="r" b="b"/>
            <a:pathLst>
              <a:path w="1278467" h="1430867">
                <a:moveTo>
                  <a:pt x="0" y="1430867"/>
                </a:moveTo>
                <a:cubicBezTo>
                  <a:pt x="219427" y="1219906"/>
                  <a:pt x="438855" y="1008945"/>
                  <a:pt x="651933" y="770467"/>
                </a:cubicBezTo>
                <a:cubicBezTo>
                  <a:pt x="865011" y="531989"/>
                  <a:pt x="1071739" y="265994"/>
                  <a:pt x="1278467" y="0"/>
                </a:cubicBezTo>
              </a:path>
            </a:pathLst>
          </a:custGeom>
          <a:noFill/>
          <a:ln>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Arrow Connector 28">
            <a:extLst>
              <a:ext uri="{FF2B5EF4-FFF2-40B4-BE49-F238E27FC236}">
                <a16:creationId xmlns:a16="http://schemas.microsoft.com/office/drawing/2014/main" id="{63470CB0-929A-AC90-1668-96B80E4D5233}"/>
              </a:ext>
            </a:extLst>
          </p:cNvPr>
          <p:cNvCxnSpPr>
            <a:cxnSpLocks/>
            <a:stCxn id="25" idx="2"/>
          </p:cNvCxnSpPr>
          <p:nvPr/>
        </p:nvCxnSpPr>
        <p:spPr>
          <a:xfrm>
            <a:off x="3335770" y="3123833"/>
            <a:ext cx="2085084" cy="0"/>
          </a:xfrm>
          <a:prstGeom prst="straightConnector1">
            <a:avLst/>
          </a:pr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cxnSp>
      <p:cxnSp>
        <p:nvCxnSpPr>
          <p:cNvPr id="32" name="Straight Connector 31">
            <a:extLst>
              <a:ext uri="{FF2B5EF4-FFF2-40B4-BE49-F238E27FC236}">
                <a16:creationId xmlns:a16="http://schemas.microsoft.com/office/drawing/2014/main" id="{16D5F997-CD28-4A1E-36DA-A07DC48D2F2D}"/>
              </a:ext>
            </a:extLst>
          </p:cNvPr>
          <p:cNvCxnSpPr>
            <a:cxnSpLocks/>
            <a:stCxn id="19" idx="1"/>
          </p:cNvCxnSpPr>
          <p:nvPr/>
        </p:nvCxnSpPr>
        <p:spPr>
          <a:xfrm>
            <a:off x="2041348" y="4966878"/>
            <a:ext cx="4700306" cy="0"/>
          </a:xfrm>
          <a:prstGeom prst="line">
            <a:avLst/>
          </a:prstGeom>
          <a:noFill/>
          <a:ln>
            <a:headEnd type="arrow" w="med" len="med"/>
            <a:tailEnd type="none" w="med" len="med"/>
          </a:ln>
        </p:spPr>
        <p:style>
          <a:lnRef idx="2">
            <a:schemeClr val="accent1">
              <a:shade val="15000"/>
            </a:schemeClr>
          </a:lnRef>
          <a:fillRef idx="1">
            <a:schemeClr val="accent1"/>
          </a:fillRef>
          <a:effectRef idx="0">
            <a:schemeClr val="accent1"/>
          </a:effectRef>
          <a:fontRef idx="minor">
            <a:schemeClr val="lt1"/>
          </a:fontRef>
        </p:style>
      </p:cxnSp>
      <p:sp>
        <p:nvSpPr>
          <p:cNvPr id="33" name="Freeform: Shape 32">
            <a:extLst>
              <a:ext uri="{FF2B5EF4-FFF2-40B4-BE49-F238E27FC236}">
                <a16:creationId xmlns:a16="http://schemas.microsoft.com/office/drawing/2014/main" id="{6A21C4E9-D6DE-A0E8-8C5C-4BA27C99238D}"/>
              </a:ext>
            </a:extLst>
          </p:cNvPr>
          <p:cNvSpPr/>
          <p:nvPr/>
        </p:nvSpPr>
        <p:spPr>
          <a:xfrm>
            <a:off x="5412388" y="3124200"/>
            <a:ext cx="618066" cy="1837267"/>
          </a:xfrm>
          <a:custGeom>
            <a:avLst/>
            <a:gdLst>
              <a:gd name="connsiteX0" fmla="*/ 0 w 618066"/>
              <a:gd name="connsiteY0" fmla="*/ 0 h 1837267"/>
              <a:gd name="connsiteX1" fmla="*/ 135466 w 618066"/>
              <a:gd name="connsiteY1" fmla="*/ 660400 h 1837267"/>
              <a:gd name="connsiteX2" fmla="*/ 618066 w 618066"/>
              <a:gd name="connsiteY2" fmla="*/ 1837267 h 1837267"/>
            </a:gdLst>
            <a:ahLst/>
            <a:cxnLst>
              <a:cxn ang="0">
                <a:pos x="connsiteX0" y="connsiteY0"/>
              </a:cxn>
              <a:cxn ang="0">
                <a:pos x="connsiteX1" y="connsiteY1"/>
              </a:cxn>
              <a:cxn ang="0">
                <a:pos x="connsiteX2" y="connsiteY2"/>
              </a:cxn>
            </a:cxnLst>
            <a:rect l="l" t="t" r="r" b="b"/>
            <a:pathLst>
              <a:path w="618066" h="1837267">
                <a:moveTo>
                  <a:pt x="0" y="0"/>
                </a:moveTo>
                <a:cubicBezTo>
                  <a:pt x="16227" y="177094"/>
                  <a:pt x="32455" y="354189"/>
                  <a:pt x="135466" y="660400"/>
                </a:cubicBezTo>
                <a:cubicBezTo>
                  <a:pt x="238477" y="966611"/>
                  <a:pt x="428271" y="1401939"/>
                  <a:pt x="618066" y="1837267"/>
                </a:cubicBezTo>
              </a:path>
            </a:pathLst>
          </a:cu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CFD15B6B-5DDA-ED1D-72D6-734E0B4539CA}"/>
              </a:ext>
            </a:extLst>
          </p:cNvPr>
          <p:cNvSpPr>
            <a:spLocks noChangeAspect="1"/>
          </p:cNvSpPr>
          <p:nvPr/>
        </p:nvSpPr>
        <p:spPr>
          <a:xfrm flipH="1">
            <a:off x="2012037" y="4921738"/>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0FB0CB3D-98E6-0F8C-56B3-B461A2361D44}"/>
              </a:ext>
            </a:extLst>
          </p:cNvPr>
          <p:cNvSpPr>
            <a:spLocks noChangeAspect="1"/>
          </p:cNvSpPr>
          <p:nvPr/>
        </p:nvSpPr>
        <p:spPr>
          <a:xfrm flipH="1">
            <a:off x="2044606" y="4471467"/>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B50F2182-0FCB-AB34-8DF7-58E9E9251A80}"/>
              </a:ext>
            </a:extLst>
          </p:cNvPr>
          <p:cNvSpPr>
            <a:spLocks noChangeAspect="1"/>
          </p:cNvSpPr>
          <p:nvPr/>
        </p:nvSpPr>
        <p:spPr>
          <a:xfrm flipH="1">
            <a:off x="5362564" y="3082747"/>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5C6AF783-7AA2-7BE2-6F02-1B986A86B4B1}"/>
              </a:ext>
            </a:extLst>
          </p:cNvPr>
          <p:cNvSpPr>
            <a:spLocks noChangeAspect="1"/>
          </p:cNvSpPr>
          <p:nvPr/>
        </p:nvSpPr>
        <p:spPr>
          <a:xfrm flipH="1">
            <a:off x="6014498" y="4931117"/>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Freeform: Shape 61">
            <a:extLst>
              <a:ext uri="{FF2B5EF4-FFF2-40B4-BE49-F238E27FC236}">
                <a16:creationId xmlns:a16="http://schemas.microsoft.com/office/drawing/2014/main" id="{A6F21A6A-2CB2-A8C3-D29D-15471BCAB675}"/>
              </a:ext>
            </a:extLst>
          </p:cNvPr>
          <p:cNvSpPr/>
          <p:nvPr/>
        </p:nvSpPr>
        <p:spPr>
          <a:xfrm>
            <a:off x="5416620" y="2239434"/>
            <a:ext cx="304781" cy="855133"/>
          </a:xfrm>
          <a:custGeom>
            <a:avLst/>
            <a:gdLst>
              <a:gd name="connsiteX0" fmla="*/ 0 w 203200"/>
              <a:gd name="connsiteY0" fmla="*/ 330200 h 330200"/>
              <a:gd name="connsiteX1" fmla="*/ 203200 w 203200"/>
              <a:gd name="connsiteY1" fmla="*/ 0 h 330200"/>
            </a:gdLst>
            <a:ahLst/>
            <a:cxnLst>
              <a:cxn ang="0">
                <a:pos x="connsiteX0" y="connsiteY0"/>
              </a:cxn>
              <a:cxn ang="0">
                <a:pos x="connsiteX1" y="connsiteY1"/>
              </a:cxn>
            </a:cxnLst>
            <a:rect l="l" t="t" r="r" b="b"/>
            <a:pathLst>
              <a:path w="203200" h="330200">
                <a:moveTo>
                  <a:pt x="0" y="330200"/>
                </a:moveTo>
                <a:cubicBezTo>
                  <a:pt x="73730" y="252236"/>
                  <a:pt x="147461" y="174272"/>
                  <a:pt x="203200" y="0"/>
                </a:cubicBezTo>
              </a:path>
            </a:pathLst>
          </a:custGeom>
          <a:noFill/>
          <a:ln>
            <a:prstDash val="dash"/>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Freeform: Shape 64">
            <a:extLst>
              <a:ext uri="{FF2B5EF4-FFF2-40B4-BE49-F238E27FC236}">
                <a16:creationId xmlns:a16="http://schemas.microsoft.com/office/drawing/2014/main" id="{F5F3F995-F173-B204-9A07-FAE957563EB2}"/>
              </a:ext>
            </a:extLst>
          </p:cNvPr>
          <p:cNvSpPr/>
          <p:nvPr/>
        </p:nvSpPr>
        <p:spPr>
          <a:xfrm>
            <a:off x="5721421" y="2247900"/>
            <a:ext cx="996950" cy="2717800"/>
          </a:xfrm>
          <a:custGeom>
            <a:avLst/>
            <a:gdLst>
              <a:gd name="connsiteX0" fmla="*/ 0 w 996950"/>
              <a:gd name="connsiteY0" fmla="*/ 0 h 2717800"/>
              <a:gd name="connsiteX1" fmla="*/ 488950 w 996950"/>
              <a:gd name="connsiteY1" fmla="*/ 1809750 h 2717800"/>
              <a:gd name="connsiteX2" fmla="*/ 996950 w 996950"/>
              <a:gd name="connsiteY2" fmla="*/ 2717800 h 2717800"/>
            </a:gdLst>
            <a:ahLst/>
            <a:cxnLst>
              <a:cxn ang="0">
                <a:pos x="connsiteX0" y="connsiteY0"/>
              </a:cxn>
              <a:cxn ang="0">
                <a:pos x="connsiteX1" y="connsiteY1"/>
              </a:cxn>
              <a:cxn ang="0">
                <a:pos x="connsiteX2" y="connsiteY2"/>
              </a:cxn>
            </a:cxnLst>
            <a:rect l="l" t="t" r="r" b="b"/>
            <a:pathLst>
              <a:path w="996950" h="2717800">
                <a:moveTo>
                  <a:pt x="0" y="0"/>
                </a:moveTo>
                <a:cubicBezTo>
                  <a:pt x="161396" y="678391"/>
                  <a:pt x="322792" y="1356783"/>
                  <a:pt x="488950" y="1809750"/>
                </a:cubicBezTo>
                <a:cubicBezTo>
                  <a:pt x="655108" y="2262717"/>
                  <a:pt x="826029" y="2490258"/>
                  <a:pt x="996950" y="2717800"/>
                </a:cubicBezTo>
              </a:path>
            </a:pathLst>
          </a:custGeom>
          <a:noFill/>
          <a:ln>
            <a:prstDash val="dash"/>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Arrow: Down 65">
            <a:extLst>
              <a:ext uri="{FF2B5EF4-FFF2-40B4-BE49-F238E27FC236}">
                <a16:creationId xmlns:a16="http://schemas.microsoft.com/office/drawing/2014/main" id="{300B883F-2A0D-0294-9E66-0EBBB804494E}"/>
              </a:ext>
            </a:extLst>
          </p:cNvPr>
          <p:cNvSpPr/>
          <p:nvPr/>
        </p:nvSpPr>
        <p:spPr>
          <a:xfrm rot="16200000">
            <a:off x="2663957" y="3413075"/>
            <a:ext cx="350515" cy="601903"/>
          </a:xfrm>
          <a:prstGeom prst="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67" name="TextBox 66">
                <a:extLst>
                  <a:ext uri="{FF2B5EF4-FFF2-40B4-BE49-F238E27FC236}">
                    <a16:creationId xmlns:a16="http://schemas.microsoft.com/office/drawing/2014/main" id="{8C77D1AC-0FD6-971B-A9E7-340B5754899E}"/>
                  </a:ext>
                </a:extLst>
              </p:cNvPr>
              <p:cNvSpPr txBox="1"/>
              <p:nvPr/>
            </p:nvSpPr>
            <p:spPr>
              <a:xfrm>
                <a:off x="2093300" y="3463080"/>
                <a:ext cx="420051"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𝐶</m:t>
                          </m:r>
                        </m:sub>
                      </m:sSub>
                    </m:oMath>
                  </m:oMathPara>
                </a14:m>
                <a:endParaRPr lang="en-US" sz="2400" dirty="0"/>
              </a:p>
            </p:txBody>
          </p:sp>
        </mc:Choice>
        <mc:Fallback xmlns="">
          <p:sp>
            <p:nvSpPr>
              <p:cNvPr id="67" name="TextBox 66">
                <a:extLst>
                  <a:ext uri="{FF2B5EF4-FFF2-40B4-BE49-F238E27FC236}">
                    <a16:creationId xmlns:a16="http://schemas.microsoft.com/office/drawing/2014/main" id="{8C77D1AC-0FD6-971B-A9E7-340B5754899E}"/>
                  </a:ext>
                </a:extLst>
              </p:cNvPr>
              <p:cNvSpPr txBox="1">
                <a:spLocks noRot="1" noChangeAspect="1" noMove="1" noResize="1" noEditPoints="1" noAdjustHandles="1" noChangeArrowheads="1" noChangeShapeType="1" noTextEdit="1"/>
              </p:cNvSpPr>
              <p:nvPr/>
            </p:nvSpPr>
            <p:spPr>
              <a:xfrm>
                <a:off x="2093300" y="3463080"/>
                <a:ext cx="420051" cy="369332"/>
              </a:xfrm>
              <a:prstGeom prst="rect">
                <a:avLst/>
              </a:prstGeom>
              <a:blipFill>
                <a:blip r:embed="rId6"/>
                <a:stretch>
                  <a:fillRect l="-24638" r="-4348" b="-26230"/>
                </a:stretch>
              </a:blipFill>
            </p:spPr>
            <p:txBody>
              <a:bodyPr/>
              <a:lstStyle/>
              <a:p>
                <a:r>
                  <a:rPr lang="en-US">
                    <a:noFill/>
                  </a:rPr>
                  <a:t> </a:t>
                </a:r>
              </a:p>
            </p:txBody>
          </p:sp>
        </mc:Fallback>
      </mc:AlternateContent>
      <p:sp>
        <p:nvSpPr>
          <p:cNvPr id="68" name="Arrow: Down 67">
            <a:extLst>
              <a:ext uri="{FF2B5EF4-FFF2-40B4-BE49-F238E27FC236}">
                <a16:creationId xmlns:a16="http://schemas.microsoft.com/office/drawing/2014/main" id="{1EB46136-BA52-31AD-FC67-804E00270462}"/>
              </a:ext>
            </a:extLst>
          </p:cNvPr>
          <p:cNvSpPr/>
          <p:nvPr/>
        </p:nvSpPr>
        <p:spPr>
          <a:xfrm>
            <a:off x="4260898" y="4755688"/>
            <a:ext cx="350515" cy="601903"/>
          </a:xfrm>
          <a:prstGeom prst="down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69" name="TextBox 68">
                <a:extLst>
                  <a:ext uri="{FF2B5EF4-FFF2-40B4-BE49-F238E27FC236}">
                    <a16:creationId xmlns:a16="http://schemas.microsoft.com/office/drawing/2014/main" id="{785404CF-36D6-0C2B-0E0B-57A7A483C171}"/>
                  </a:ext>
                </a:extLst>
              </p:cNvPr>
              <p:cNvSpPr txBox="1"/>
              <p:nvPr/>
            </p:nvSpPr>
            <p:spPr>
              <a:xfrm>
                <a:off x="4234438" y="4361810"/>
                <a:ext cx="42268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𝐹</m:t>
                          </m:r>
                        </m:sub>
                      </m:sSub>
                    </m:oMath>
                  </m:oMathPara>
                </a14:m>
                <a:endParaRPr lang="en-US" sz="2400" dirty="0"/>
              </a:p>
            </p:txBody>
          </p:sp>
        </mc:Choice>
        <mc:Fallback xmlns="">
          <p:sp>
            <p:nvSpPr>
              <p:cNvPr id="69" name="TextBox 68">
                <a:extLst>
                  <a:ext uri="{FF2B5EF4-FFF2-40B4-BE49-F238E27FC236}">
                    <a16:creationId xmlns:a16="http://schemas.microsoft.com/office/drawing/2014/main" id="{785404CF-36D6-0C2B-0E0B-57A7A483C171}"/>
                  </a:ext>
                </a:extLst>
              </p:cNvPr>
              <p:cNvSpPr txBox="1">
                <a:spLocks noRot="1" noChangeAspect="1" noMove="1" noResize="1" noEditPoints="1" noAdjustHandles="1" noChangeArrowheads="1" noChangeShapeType="1" noTextEdit="1"/>
              </p:cNvSpPr>
              <p:nvPr/>
            </p:nvSpPr>
            <p:spPr>
              <a:xfrm>
                <a:off x="4234438" y="4361810"/>
                <a:ext cx="422680" cy="369332"/>
              </a:xfrm>
              <a:prstGeom prst="rect">
                <a:avLst/>
              </a:prstGeom>
              <a:blipFill>
                <a:blip r:embed="rId7"/>
                <a:stretch>
                  <a:fillRect l="-24638" r="-4348" b="-28333"/>
                </a:stretch>
              </a:blipFill>
            </p:spPr>
            <p:txBody>
              <a:bodyPr/>
              <a:lstStyle/>
              <a:p>
                <a:r>
                  <a:rPr lang="en-US">
                    <a:noFill/>
                  </a:rPr>
                  <a:t> </a:t>
                </a:r>
              </a:p>
            </p:txBody>
          </p:sp>
        </mc:Fallback>
      </mc:AlternateContent>
      <p:sp>
        <p:nvSpPr>
          <p:cNvPr id="70" name="TextBox 69">
            <a:extLst>
              <a:ext uri="{FF2B5EF4-FFF2-40B4-BE49-F238E27FC236}">
                <a16:creationId xmlns:a16="http://schemas.microsoft.com/office/drawing/2014/main" id="{2D56C826-9F7F-7499-19DE-8B12C7A264F0}"/>
              </a:ext>
            </a:extLst>
          </p:cNvPr>
          <p:cNvSpPr txBox="1"/>
          <p:nvPr/>
        </p:nvSpPr>
        <p:spPr>
          <a:xfrm>
            <a:off x="4195025" y="2792872"/>
            <a:ext cx="501505" cy="369332"/>
          </a:xfrm>
          <a:prstGeom prst="rect">
            <a:avLst/>
          </a:prstGeom>
          <a:noFill/>
        </p:spPr>
        <p:txBody>
          <a:bodyPr wrap="square" rtlCol="0">
            <a:spAutoFit/>
          </a:bodyPr>
          <a:lstStyle/>
          <a:p>
            <a:r>
              <a:rPr lang="it-IT" b="1" dirty="0">
                <a:solidFill>
                  <a:srgbClr val="FF0000"/>
                </a:solidFill>
              </a:rPr>
              <a:t>T2</a:t>
            </a:r>
            <a:endParaRPr lang="en-US" b="1" dirty="0">
              <a:solidFill>
                <a:srgbClr val="FF0000"/>
              </a:solidFill>
            </a:endParaRPr>
          </a:p>
        </p:txBody>
      </p:sp>
      <p:sp>
        <p:nvSpPr>
          <p:cNvPr id="71" name="TextBox 70">
            <a:extLst>
              <a:ext uri="{FF2B5EF4-FFF2-40B4-BE49-F238E27FC236}">
                <a16:creationId xmlns:a16="http://schemas.microsoft.com/office/drawing/2014/main" id="{47D0A3CF-E281-51F3-7546-4D9A68DF15C3}"/>
              </a:ext>
            </a:extLst>
          </p:cNvPr>
          <p:cNvSpPr txBox="1"/>
          <p:nvPr/>
        </p:nvSpPr>
        <p:spPr>
          <a:xfrm>
            <a:off x="4867789" y="4652186"/>
            <a:ext cx="501505" cy="369332"/>
          </a:xfrm>
          <a:prstGeom prst="rect">
            <a:avLst/>
          </a:prstGeom>
          <a:noFill/>
        </p:spPr>
        <p:txBody>
          <a:bodyPr wrap="square" rtlCol="0">
            <a:spAutoFit/>
          </a:bodyPr>
          <a:lstStyle/>
          <a:p>
            <a:r>
              <a:rPr lang="it-IT" b="1" dirty="0">
                <a:solidFill>
                  <a:srgbClr val="0070C0"/>
                </a:solidFill>
              </a:rPr>
              <a:t>T1</a:t>
            </a:r>
            <a:endParaRPr lang="en-US" b="1" dirty="0">
              <a:solidFill>
                <a:srgbClr val="0070C0"/>
              </a:solidFill>
            </a:endParaRPr>
          </a:p>
        </p:txBody>
      </p:sp>
      <p:sp>
        <p:nvSpPr>
          <p:cNvPr id="73" name="TextBox 72">
            <a:extLst>
              <a:ext uri="{FF2B5EF4-FFF2-40B4-BE49-F238E27FC236}">
                <a16:creationId xmlns:a16="http://schemas.microsoft.com/office/drawing/2014/main" id="{F9F82C19-02E2-D1C7-6E87-C844F276899B}"/>
              </a:ext>
            </a:extLst>
          </p:cNvPr>
          <p:cNvSpPr txBox="1"/>
          <p:nvPr/>
        </p:nvSpPr>
        <p:spPr>
          <a:xfrm>
            <a:off x="5470648" y="1827498"/>
            <a:ext cx="501505" cy="369332"/>
          </a:xfrm>
          <a:prstGeom prst="rect">
            <a:avLst/>
          </a:prstGeom>
          <a:noFill/>
        </p:spPr>
        <p:txBody>
          <a:bodyPr wrap="square" rtlCol="0">
            <a:spAutoFit/>
          </a:bodyPr>
          <a:lstStyle/>
          <a:p>
            <a:r>
              <a:rPr lang="it-IT" b="1" dirty="0">
                <a:solidFill>
                  <a:srgbClr val="FF0000"/>
                </a:solidFill>
              </a:rPr>
              <a:t>T2’</a:t>
            </a:r>
            <a:endParaRPr lang="en-US" b="1" dirty="0">
              <a:solidFill>
                <a:srgbClr val="FF0000"/>
              </a:solidFill>
            </a:endParaRPr>
          </a:p>
        </p:txBody>
      </p:sp>
      <p:sp>
        <p:nvSpPr>
          <p:cNvPr id="74" name="TextBox 73">
            <a:extLst>
              <a:ext uri="{FF2B5EF4-FFF2-40B4-BE49-F238E27FC236}">
                <a16:creationId xmlns:a16="http://schemas.microsoft.com/office/drawing/2014/main" id="{B58EBD29-6168-5850-6F8B-521D3B1A337A}"/>
              </a:ext>
            </a:extLst>
          </p:cNvPr>
          <p:cNvSpPr txBox="1"/>
          <p:nvPr/>
        </p:nvSpPr>
        <p:spPr>
          <a:xfrm>
            <a:off x="1870367" y="4958656"/>
            <a:ext cx="350518" cy="369332"/>
          </a:xfrm>
          <a:prstGeom prst="rect">
            <a:avLst/>
          </a:prstGeom>
          <a:noFill/>
        </p:spPr>
        <p:txBody>
          <a:bodyPr wrap="square" rtlCol="0">
            <a:spAutoFit/>
          </a:bodyPr>
          <a:lstStyle/>
          <a:p>
            <a:r>
              <a:rPr lang="it-IT" dirty="0"/>
              <a:t>1</a:t>
            </a:r>
            <a:endParaRPr lang="en-US" dirty="0"/>
          </a:p>
        </p:txBody>
      </p:sp>
      <p:sp>
        <p:nvSpPr>
          <p:cNvPr id="77" name="TextBox 76">
            <a:extLst>
              <a:ext uri="{FF2B5EF4-FFF2-40B4-BE49-F238E27FC236}">
                <a16:creationId xmlns:a16="http://schemas.microsoft.com/office/drawing/2014/main" id="{F3223A2A-DA42-9D9F-30DD-612045228058}"/>
              </a:ext>
            </a:extLst>
          </p:cNvPr>
          <p:cNvSpPr txBox="1"/>
          <p:nvPr/>
        </p:nvSpPr>
        <p:spPr>
          <a:xfrm>
            <a:off x="1909075" y="4080296"/>
            <a:ext cx="350518" cy="369332"/>
          </a:xfrm>
          <a:prstGeom prst="rect">
            <a:avLst/>
          </a:prstGeom>
          <a:noFill/>
        </p:spPr>
        <p:txBody>
          <a:bodyPr wrap="square" rtlCol="0">
            <a:spAutoFit/>
          </a:bodyPr>
          <a:lstStyle/>
          <a:p>
            <a:r>
              <a:rPr lang="it-IT" dirty="0"/>
              <a:t>2</a:t>
            </a:r>
            <a:endParaRPr lang="en-US" dirty="0"/>
          </a:p>
        </p:txBody>
      </p:sp>
      <p:sp>
        <p:nvSpPr>
          <p:cNvPr id="81" name="TextBox 80">
            <a:extLst>
              <a:ext uri="{FF2B5EF4-FFF2-40B4-BE49-F238E27FC236}">
                <a16:creationId xmlns:a16="http://schemas.microsoft.com/office/drawing/2014/main" id="{3F7D5DE0-4935-1072-2A8B-A729048BF386}"/>
              </a:ext>
            </a:extLst>
          </p:cNvPr>
          <p:cNvSpPr txBox="1"/>
          <p:nvPr/>
        </p:nvSpPr>
        <p:spPr>
          <a:xfrm>
            <a:off x="4958402" y="2740735"/>
            <a:ext cx="350518" cy="369332"/>
          </a:xfrm>
          <a:prstGeom prst="rect">
            <a:avLst/>
          </a:prstGeom>
          <a:noFill/>
        </p:spPr>
        <p:txBody>
          <a:bodyPr wrap="square" rtlCol="0">
            <a:spAutoFit/>
          </a:bodyPr>
          <a:lstStyle/>
          <a:p>
            <a:r>
              <a:rPr lang="it-IT" dirty="0"/>
              <a:t>3</a:t>
            </a:r>
            <a:endParaRPr lang="en-US" dirty="0"/>
          </a:p>
        </p:txBody>
      </p:sp>
      <p:sp>
        <p:nvSpPr>
          <p:cNvPr id="84" name="TextBox 83">
            <a:extLst>
              <a:ext uri="{FF2B5EF4-FFF2-40B4-BE49-F238E27FC236}">
                <a16:creationId xmlns:a16="http://schemas.microsoft.com/office/drawing/2014/main" id="{0E5A2161-9C82-FCF1-EDB7-5B4F3E3FA26C}"/>
              </a:ext>
            </a:extLst>
          </p:cNvPr>
          <p:cNvSpPr txBox="1"/>
          <p:nvPr/>
        </p:nvSpPr>
        <p:spPr>
          <a:xfrm>
            <a:off x="5972153" y="4917479"/>
            <a:ext cx="350518" cy="369332"/>
          </a:xfrm>
          <a:prstGeom prst="rect">
            <a:avLst/>
          </a:prstGeom>
          <a:noFill/>
        </p:spPr>
        <p:txBody>
          <a:bodyPr wrap="square" rtlCol="0">
            <a:spAutoFit/>
          </a:bodyPr>
          <a:lstStyle/>
          <a:p>
            <a:r>
              <a:rPr lang="it-IT" dirty="0"/>
              <a:t>4</a:t>
            </a:r>
            <a:endParaRPr lang="en-US" dirty="0"/>
          </a:p>
        </p:txBody>
      </p:sp>
      <p:sp>
        <p:nvSpPr>
          <p:cNvPr id="85" name="TextBox 84">
            <a:extLst>
              <a:ext uri="{FF2B5EF4-FFF2-40B4-BE49-F238E27FC236}">
                <a16:creationId xmlns:a16="http://schemas.microsoft.com/office/drawing/2014/main" id="{57412E30-9C1B-0C58-C765-72D7289F7640}"/>
              </a:ext>
            </a:extLst>
          </p:cNvPr>
          <p:cNvSpPr txBox="1"/>
          <p:nvPr/>
        </p:nvSpPr>
        <p:spPr>
          <a:xfrm>
            <a:off x="6682777" y="4698508"/>
            <a:ext cx="473744" cy="369332"/>
          </a:xfrm>
          <a:prstGeom prst="rect">
            <a:avLst/>
          </a:prstGeom>
          <a:noFill/>
        </p:spPr>
        <p:txBody>
          <a:bodyPr wrap="square" rtlCol="0">
            <a:spAutoFit/>
          </a:bodyPr>
          <a:lstStyle/>
          <a:p>
            <a:r>
              <a:rPr lang="it-IT" dirty="0"/>
              <a:t>4’</a:t>
            </a:r>
            <a:endParaRPr lang="en-US" dirty="0"/>
          </a:p>
        </p:txBody>
      </p:sp>
      <p:sp>
        <p:nvSpPr>
          <p:cNvPr id="86" name="TextBox 85">
            <a:extLst>
              <a:ext uri="{FF2B5EF4-FFF2-40B4-BE49-F238E27FC236}">
                <a16:creationId xmlns:a16="http://schemas.microsoft.com/office/drawing/2014/main" id="{94981970-C02C-1C5D-C505-D3B8CB26D4C9}"/>
              </a:ext>
            </a:extLst>
          </p:cNvPr>
          <p:cNvSpPr txBox="1"/>
          <p:nvPr/>
        </p:nvSpPr>
        <p:spPr>
          <a:xfrm>
            <a:off x="5743686" y="2106517"/>
            <a:ext cx="472418" cy="369332"/>
          </a:xfrm>
          <a:prstGeom prst="rect">
            <a:avLst/>
          </a:prstGeom>
          <a:noFill/>
        </p:spPr>
        <p:txBody>
          <a:bodyPr wrap="square" rtlCol="0">
            <a:spAutoFit/>
          </a:bodyPr>
          <a:lstStyle/>
          <a:p>
            <a:r>
              <a:rPr lang="it-IT" dirty="0"/>
              <a:t>3’</a:t>
            </a:r>
            <a:endParaRPr lang="en-US" dirty="0"/>
          </a:p>
        </p:txBody>
      </p:sp>
      <p:sp>
        <p:nvSpPr>
          <p:cNvPr id="16" name="Title 1">
            <a:extLst>
              <a:ext uri="{FF2B5EF4-FFF2-40B4-BE49-F238E27FC236}">
                <a16:creationId xmlns:a16="http://schemas.microsoft.com/office/drawing/2014/main" id="{08AD076F-6BF8-AA19-B3CB-8034F1471499}"/>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Ciclo Rankine</a:t>
            </a:r>
            <a:endParaRPr lang="en-US" b="1" dirty="0"/>
          </a:p>
        </p:txBody>
      </p:sp>
    </p:spTree>
    <p:extLst>
      <p:ext uri="{BB962C8B-B14F-4D97-AF65-F5344CB8AC3E}">
        <p14:creationId xmlns:p14="http://schemas.microsoft.com/office/powerpoint/2010/main" val="26102413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983DA9-FC48-7F2D-F392-B5F1E371B524}"/>
            </a:ext>
          </a:extLst>
        </p:cNvPr>
        <p:cNvGrpSpPr/>
        <p:nvPr/>
      </p:nvGrpSpPr>
      <p:grpSpPr>
        <a:xfrm>
          <a:off x="0" y="0"/>
          <a:ext cx="0" cy="0"/>
          <a:chOff x="0" y="0"/>
          <a:chExt cx="0" cy="0"/>
        </a:xfrm>
      </p:grpSpPr>
      <p:cxnSp>
        <p:nvCxnSpPr>
          <p:cNvPr id="24" name="Straight Connector 23">
            <a:extLst>
              <a:ext uri="{FF2B5EF4-FFF2-40B4-BE49-F238E27FC236}">
                <a16:creationId xmlns:a16="http://schemas.microsoft.com/office/drawing/2014/main" id="{9DA8184A-0D1B-B1A5-3D69-CD3AF08DF666}"/>
              </a:ext>
            </a:extLst>
          </p:cNvPr>
          <p:cNvCxnSpPr>
            <a:cxnSpLocks/>
          </p:cNvCxnSpPr>
          <p:nvPr/>
        </p:nvCxnSpPr>
        <p:spPr>
          <a:xfrm>
            <a:off x="1465614" y="1566334"/>
            <a:ext cx="0" cy="4006694"/>
          </a:xfrm>
          <a:prstGeom prst="line">
            <a:avLst/>
          </a:prstGeom>
          <a:ln>
            <a:headEnd type="triangl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21CCCA9C-14D7-97A2-0511-E8E39C9C2E3D}"/>
              </a:ext>
            </a:extLst>
          </p:cNvPr>
          <p:cNvCxnSpPr>
            <a:cxnSpLocks/>
          </p:cNvCxnSpPr>
          <p:nvPr/>
        </p:nvCxnSpPr>
        <p:spPr>
          <a:xfrm>
            <a:off x="1465614" y="5573028"/>
            <a:ext cx="5787368" cy="0"/>
          </a:xfrm>
          <a:prstGeom prst="line">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a16="http://schemas.microsoft.com/office/drawing/2014/main" id="{9AE0F8F6-1B94-47D5-3D22-20637E67488C}"/>
              </a:ext>
            </a:extLst>
          </p:cNvPr>
          <p:cNvSpPr txBox="1"/>
          <p:nvPr/>
        </p:nvSpPr>
        <p:spPr>
          <a:xfrm>
            <a:off x="1033150" y="1381668"/>
            <a:ext cx="350518" cy="369332"/>
          </a:xfrm>
          <a:prstGeom prst="rect">
            <a:avLst/>
          </a:prstGeom>
          <a:noFill/>
        </p:spPr>
        <p:txBody>
          <a:bodyPr wrap="square" rtlCol="0">
            <a:spAutoFit/>
          </a:bodyPr>
          <a:lstStyle/>
          <a:p>
            <a:r>
              <a:rPr lang="it-IT" dirty="0"/>
              <a:t>T</a:t>
            </a:r>
            <a:endParaRPr lang="en-US" dirty="0"/>
          </a:p>
        </p:txBody>
      </p:sp>
      <p:sp>
        <p:nvSpPr>
          <p:cNvPr id="36" name="TextBox 35">
            <a:extLst>
              <a:ext uri="{FF2B5EF4-FFF2-40B4-BE49-F238E27FC236}">
                <a16:creationId xmlns:a16="http://schemas.microsoft.com/office/drawing/2014/main" id="{8D9C7177-54D2-21DA-5FE6-4F24740284DE}"/>
              </a:ext>
            </a:extLst>
          </p:cNvPr>
          <p:cNvSpPr txBox="1"/>
          <p:nvPr/>
        </p:nvSpPr>
        <p:spPr>
          <a:xfrm>
            <a:off x="7252982" y="5504935"/>
            <a:ext cx="350518" cy="369332"/>
          </a:xfrm>
          <a:prstGeom prst="rect">
            <a:avLst/>
          </a:prstGeom>
          <a:noFill/>
        </p:spPr>
        <p:txBody>
          <a:bodyPr wrap="square" rtlCol="0">
            <a:spAutoFit/>
          </a:bodyPr>
          <a:lstStyle/>
          <a:p>
            <a:r>
              <a:rPr lang="it-IT" dirty="0"/>
              <a:t>s</a:t>
            </a:r>
            <a:endParaRPr lang="en-US" dirty="0"/>
          </a:p>
        </p:txBody>
      </p:sp>
      <p:sp>
        <p:nvSpPr>
          <p:cNvPr id="19" name="Freeform: Shape 18">
            <a:extLst>
              <a:ext uri="{FF2B5EF4-FFF2-40B4-BE49-F238E27FC236}">
                <a16:creationId xmlns:a16="http://schemas.microsoft.com/office/drawing/2014/main" id="{233DEEFE-B253-EFEE-952D-63F6D5BD2A17}"/>
              </a:ext>
            </a:extLst>
          </p:cNvPr>
          <p:cNvSpPr/>
          <p:nvPr/>
        </p:nvSpPr>
        <p:spPr>
          <a:xfrm>
            <a:off x="1465614" y="2163357"/>
            <a:ext cx="5816600" cy="3307531"/>
          </a:xfrm>
          <a:custGeom>
            <a:avLst/>
            <a:gdLst>
              <a:gd name="connsiteX0" fmla="*/ 0 w 5816600"/>
              <a:gd name="connsiteY0" fmla="*/ 3294587 h 3307531"/>
              <a:gd name="connsiteX1" fmla="*/ 575734 w 5816600"/>
              <a:gd name="connsiteY1" fmla="*/ 2803521 h 3307531"/>
              <a:gd name="connsiteX2" fmla="*/ 2921000 w 5816600"/>
              <a:gd name="connsiteY2" fmla="*/ 1054 h 3307531"/>
              <a:gd name="connsiteX3" fmla="*/ 4936067 w 5816600"/>
              <a:gd name="connsiteY3" fmla="*/ 2481787 h 3307531"/>
              <a:gd name="connsiteX4" fmla="*/ 5816600 w 5816600"/>
              <a:gd name="connsiteY4" fmla="*/ 3167587 h 3307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6600" h="3307531">
                <a:moveTo>
                  <a:pt x="0" y="3294587"/>
                </a:moveTo>
                <a:cubicBezTo>
                  <a:pt x="44450" y="3323515"/>
                  <a:pt x="88901" y="3352443"/>
                  <a:pt x="575734" y="2803521"/>
                </a:cubicBezTo>
                <a:cubicBezTo>
                  <a:pt x="1062567" y="2254599"/>
                  <a:pt x="2194278" y="54676"/>
                  <a:pt x="2921000" y="1054"/>
                </a:cubicBezTo>
                <a:cubicBezTo>
                  <a:pt x="3647722" y="-52568"/>
                  <a:pt x="4453467" y="1954032"/>
                  <a:pt x="4936067" y="2481787"/>
                </a:cubicBezTo>
                <a:cubicBezTo>
                  <a:pt x="5418667" y="3009542"/>
                  <a:pt x="5617633" y="3088564"/>
                  <a:pt x="5816600" y="3167587"/>
                </a:cubicBezTo>
              </a:path>
            </a:pathLst>
          </a:custGeom>
          <a:noFill/>
          <a:ln>
            <a:solidFill>
              <a:schemeClr val="accent1">
                <a:shade val="15000"/>
                <a:alpha val="48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Arrow Connector 22">
            <a:extLst>
              <a:ext uri="{FF2B5EF4-FFF2-40B4-BE49-F238E27FC236}">
                <a16:creationId xmlns:a16="http://schemas.microsoft.com/office/drawing/2014/main" id="{2B342C99-358C-C310-E602-AF395D48EDA4}"/>
              </a:ext>
            </a:extLst>
          </p:cNvPr>
          <p:cNvCxnSpPr>
            <a:cxnSpLocks/>
            <a:stCxn id="19" idx="1"/>
            <a:endCxn id="25" idx="0"/>
          </p:cNvCxnSpPr>
          <p:nvPr/>
        </p:nvCxnSpPr>
        <p:spPr>
          <a:xfrm flipV="1">
            <a:off x="2041348" y="4504267"/>
            <a:ext cx="35174" cy="462611"/>
          </a:xfrm>
          <a:prstGeom prst="straightConnector1">
            <a:avLst/>
          </a:pr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cxnSp>
      <p:sp>
        <p:nvSpPr>
          <p:cNvPr id="25" name="Freeform: Shape 24">
            <a:extLst>
              <a:ext uri="{FF2B5EF4-FFF2-40B4-BE49-F238E27FC236}">
                <a16:creationId xmlns:a16="http://schemas.microsoft.com/office/drawing/2014/main" id="{26FE9A5C-4F29-4FDC-6034-7C3A8F74BD4C}"/>
              </a:ext>
            </a:extLst>
          </p:cNvPr>
          <p:cNvSpPr/>
          <p:nvPr/>
        </p:nvSpPr>
        <p:spPr>
          <a:xfrm>
            <a:off x="2076522" y="3123833"/>
            <a:ext cx="1259248" cy="1380434"/>
          </a:xfrm>
          <a:custGeom>
            <a:avLst/>
            <a:gdLst>
              <a:gd name="connsiteX0" fmla="*/ 0 w 1278467"/>
              <a:gd name="connsiteY0" fmla="*/ 1430867 h 1430867"/>
              <a:gd name="connsiteX1" fmla="*/ 651933 w 1278467"/>
              <a:gd name="connsiteY1" fmla="*/ 770467 h 1430867"/>
              <a:gd name="connsiteX2" fmla="*/ 1278467 w 1278467"/>
              <a:gd name="connsiteY2" fmla="*/ 0 h 1430867"/>
            </a:gdLst>
            <a:ahLst/>
            <a:cxnLst>
              <a:cxn ang="0">
                <a:pos x="connsiteX0" y="connsiteY0"/>
              </a:cxn>
              <a:cxn ang="0">
                <a:pos x="connsiteX1" y="connsiteY1"/>
              </a:cxn>
              <a:cxn ang="0">
                <a:pos x="connsiteX2" y="connsiteY2"/>
              </a:cxn>
            </a:cxnLst>
            <a:rect l="l" t="t" r="r" b="b"/>
            <a:pathLst>
              <a:path w="1278467" h="1430867">
                <a:moveTo>
                  <a:pt x="0" y="1430867"/>
                </a:moveTo>
                <a:cubicBezTo>
                  <a:pt x="219427" y="1219906"/>
                  <a:pt x="438855" y="1008945"/>
                  <a:pt x="651933" y="770467"/>
                </a:cubicBezTo>
                <a:cubicBezTo>
                  <a:pt x="865011" y="531989"/>
                  <a:pt x="1071739" y="265994"/>
                  <a:pt x="1278467" y="0"/>
                </a:cubicBezTo>
              </a:path>
            </a:pathLst>
          </a:custGeom>
          <a:noFill/>
          <a:ln>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Arrow Connector 28">
            <a:extLst>
              <a:ext uri="{FF2B5EF4-FFF2-40B4-BE49-F238E27FC236}">
                <a16:creationId xmlns:a16="http://schemas.microsoft.com/office/drawing/2014/main" id="{081B9024-E7FF-29FE-5913-A1493E21B294}"/>
              </a:ext>
            </a:extLst>
          </p:cNvPr>
          <p:cNvCxnSpPr>
            <a:cxnSpLocks/>
            <a:stCxn id="25" idx="2"/>
          </p:cNvCxnSpPr>
          <p:nvPr/>
        </p:nvCxnSpPr>
        <p:spPr>
          <a:xfrm>
            <a:off x="3335770" y="3123833"/>
            <a:ext cx="2085084" cy="0"/>
          </a:xfrm>
          <a:prstGeom prst="straightConnector1">
            <a:avLst/>
          </a:pr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cxnSp>
      <p:cxnSp>
        <p:nvCxnSpPr>
          <p:cNvPr id="32" name="Straight Connector 31">
            <a:extLst>
              <a:ext uri="{FF2B5EF4-FFF2-40B4-BE49-F238E27FC236}">
                <a16:creationId xmlns:a16="http://schemas.microsoft.com/office/drawing/2014/main" id="{F662D980-F3C3-F0E0-6BAE-5ABE6C2554BB}"/>
              </a:ext>
            </a:extLst>
          </p:cNvPr>
          <p:cNvCxnSpPr>
            <a:cxnSpLocks/>
            <a:stCxn id="19" idx="1"/>
          </p:cNvCxnSpPr>
          <p:nvPr/>
        </p:nvCxnSpPr>
        <p:spPr>
          <a:xfrm>
            <a:off x="2041348" y="4966878"/>
            <a:ext cx="4700306" cy="0"/>
          </a:xfrm>
          <a:prstGeom prst="line">
            <a:avLst/>
          </a:prstGeom>
          <a:noFill/>
          <a:ln>
            <a:headEnd type="arrow" w="med" len="med"/>
            <a:tailEnd type="none" w="med" len="med"/>
          </a:ln>
        </p:spPr>
        <p:style>
          <a:lnRef idx="2">
            <a:schemeClr val="accent1">
              <a:shade val="15000"/>
            </a:schemeClr>
          </a:lnRef>
          <a:fillRef idx="1">
            <a:schemeClr val="accent1"/>
          </a:fillRef>
          <a:effectRef idx="0">
            <a:schemeClr val="accent1"/>
          </a:effectRef>
          <a:fontRef idx="minor">
            <a:schemeClr val="lt1"/>
          </a:fontRef>
        </p:style>
      </p:cxnSp>
      <p:sp>
        <p:nvSpPr>
          <p:cNvPr id="33" name="Freeform: Shape 32">
            <a:extLst>
              <a:ext uri="{FF2B5EF4-FFF2-40B4-BE49-F238E27FC236}">
                <a16:creationId xmlns:a16="http://schemas.microsoft.com/office/drawing/2014/main" id="{B64C203A-395F-0FF1-5619-78C0B52B401D}"/>
              </a:ext>
            </a:extLst>
          </p:cNvPr>
          <p:cNvSpPr/>
          <p:nvPr/>
        </p:nvSpPr>
        <p:spPr>
          <a:xfrm>
            <a:off x="5412388" y="3124200"/>
            <a:ext cx="618066" cy="1837267"/>
          </a:xfrm>
          <a:custGeom>
            <a:avLst/>
            <a:gdLst>
              <a:gd name="connsiteX0" fmla="*/ 0 w 618066"/>
              <a:gd name="connsiteY0" fmla="*/ 0 h 1837267"/>
              <a:gd name="connsiteX1" fmla="*/ 135466 w 618066"/>
              <a:gd name="connsiteY1" fmla="*/ 660400 h 1837267"/>
              <a:gd name="connsiteX2" fmla="*/ 618066 w 618066"/>
              <a:gd name="connsiteY2" fmla="*/ 1837267 h 1837267"/>
            </a:gdLst>
            <a:ahLst/>
            <a:cxnLst>
              <a:cxn ang="0">
                <a:pos x="connsiteX0" y="connsiteY0"/>
              </a:cxn>
              <a:cxn ang="0">
                <a:pos x="connsiteX1" y="connsiteY1"/>
              </a:cxn>
              <a:cxn ang="0">
                <a:pos x="connsiteX2" y="connsiteY2"/>
              </a:cxn>
            </a:cxnLst>
            <a:rect l="l" t="t" r="r" b="b"/>
            <a:pathLst>
              <a:path w="618066" h="1837267">
                <a:moveTo>
                  <a:pt x="0" y="0"/>
                </a:moveTo>
                <a:cubicBezTo>
                  <a:pt x="16227" y="177094"/>
                  <a:pt x="32455" y="354189"/>
                  <a:pt x="135466" y="660400"/>
                </a:cubicBezTo>
                <a:cubicBezTo>
                  <a:pt x="238477" y="966611"/>
                  <a:pt x="428271" y="1401939"/>
                  <a:pt x="618066" y="1837267"/>
                </a:cubicBezTo>
              </a:path>
            </a:pathLst>
          </a:cu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9298BEA8-69E1-D90C-04ED-D85B89110850}"/>
              </a:ext>
            </a:extLst>
          </p:cNvPr>
          <p:cNvSpPr>
            <a:spLocks noChangeAspect="1"/>
          </p:cNvSpPr>
          <p:nvPr/>
        </p:nvSpPr>
        <p:spPr>
          <a:xfrm flipH="1">
            <a:off x="2012037" y="4921738"/>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AD8D21B8-DE45-F684-5FBB-B1EB0EE54918}"/>
              </a:ext>
            </a:extLst>
          </p:cNvPr>
          <p:cNvSpPr>
            <a:spLocks noChangeAspect="1"/>
          </p:cNvSpPr>
          <p:nvPr/>
        </p:nvSpPr>
        <p:spPr>
          <a:xfrm flipH="1">
            <a:off x="2044606" y="4471467"/>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9302E115-BAE4-2ACB-1D79-2531AA9090D8}"/>
              </a:ext>
            </a:extLst>
          </p:cNvPr>
          <p:cNvSpPr>
            <a:spLocks noChangeAspect="1"/>
          </p:cNvSpPr>
          <p:nvPr/>
        </p:nvSpPr>
        <p:spPr>
          <a:xfrm flipH="1">
            <a:off x="5362564" y="3082747"/>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FFAF295D-A60F-820B-AC1B-501328E99247}"/>
              </a:ext>
            </a:extLst>
          </p:cNvPr>
          <p:cNvSpPr>
            <a:spLocks noChangeAspect="1"/>
          </p:cNvSpPr>
          <p:nvPr/>
        </p:nvSpPr>
        <p:spPr>
          <a:xfrm flipH="1">
            <a:off x="6014498" y="4931117"/>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Freeform: Shape 61">
            <a:extLst>
              <a:ext uri="{FF2B5EF4-FFF2-40B4-BE49-F238E27FC236}">
                <a16:creationId xmlns:a16="http://schemas.microsoft.com/office/drawing/2014/main" id="{757784DF-4105-8960-7EAC-739770A06E85}"/>
              </a:ext>
            </a:extLst>
          </p:cNvPr>
          <p:cNvSpPr/>
          <p:nvPr/>
        </p:nvSpPr>
        <p:spPr>
          <a:xfrm>
            <a:off x="5416620" y="2239434"/>
            <a:ext cx="304781" cy="855133"/>
          </a:xfrm>
          <a:custGeom>
            <a:avLst/>
            <a:gdLst>
              <a:gd name="connsiteX0" fmla="*/ 0 w 203200"/>
              <a:gd name="connsiteY0" fmla="*/ 330200 h 330200"/>
              <a:gd name="connsiteX1" fmla="*/ 203200 w 203200"/>
              <a:gd name="connsiteY1" fmla="*/ 0 h 330200"/>
            </a:gdLst>
            <a:ahLst/>
            <a:cxnLst>
              <a:cxn ang="0">
                <a:pos x="connsiteX0" y="connsiteY0"/>
              </a:cxn>
              <a:cxn ang="0">
                <a:pos x="connsiteX1" y="connsiteY1"/>
              </a:cxn>
            </a:cxnLst>
            <a:rect l="l" t="t" r="r" b="b"/>
            <a:pathLst>
              <a:path w="203200" h="330200">
                <a:moveTo>
                  <a:pt x="0" y="330200"/>
                </a:moveTo>
                <a:cubicBezTo>
                  <a:pt x="73730" y="252236"/>
                  <a:pt x="147461" y="174272"/>
                  <a:pt x="203200" y="0"/>
                </a:cubicBezTo>
              </a:path>
            </a:pathLst>
          </a:custGeom>
          <a:noFill/>
          <a:ln>
            <a:prstDash val="dash"/>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Freeform: Shape 64">
            <a:extLst>
              <a:ext uri="{FF2B5EF4-FFF2-40B4-BE49-F238E27FC236}">
                <a16:creationId xmlns:a16="http://schemas.microsoft.com/office/drawing/2014/main" id="{F8D76596-08E7-1072-428E-153900447E8B}"/>
              </a:ext>
            </a:extLst>
          </p:cNvPr>
          <p:cNvSpPr/>
          <p:nvPr/>
        </p:nvSpPr>
        <p:spPr>
          <a:xfrm>
            <a:off x="5721421" y="2247900"/>
            <a:ext cx="996950" cy="2717800"/>
          </a:xfrm>
          <a:custGeom>
            <a:avLst/>
            <a:gdLst>
              <a:gd name="connsiteX0" fmla="*/ 0 w 996950"/>
              <a:gd name="connsiteY0" fmla="*/ 0 h 2717800"/>
              <a:gd name="connsiteX1" fmla="*/ 488950 w 996950"/>
              <a:gd name="connsiteY1" fmla="*/ 1809750 h 2717800"/>
              <a:gd name="connsiteX2" fmla="*/ 996950 w 996950"/>
              <a:gd name="connsiteY2" fmla="*/ 2717800 h 2717800"/>
            </a:gdLst>
            <a:ahLst/>
            <a:cxnLst>
              <a:cxn ang="0">
                <a:pos x="connsiteX0" y="connsiteY0"/>
              </a:cxn>
              <a:cxn ang="0">
                <a:pos x="connsiteX1" y="connsiteY1"/>
              </a:cxn>
              <a:cxn ang="0">
                <a:pos x="connsiteX2" y="connsiteY2"/>
              </a:cxn>
            </a:cxnLst>
            <a:rect l="l" t="t" r="r" b="b"/>
            <a:pathLst>
              <a:path w="996950" h="2717800">
                <a:moveTo>
                  <a:pt x="0" y="0"/>
                </a:moveTo>
                <a:cubicBezTo>
                  <a:pt x="161396" y="678391"/>
                  <a:pt x="322792" y="1356783"/>
                  <a:pt x="488950" y="1809750"/>
                </a:cubicBezTo>
                <a:cubicBezTo>
                  <a:pt x="655108" y="2262717"/>
                  <a:pt x="826029" y="2490258"/>
                  <a:pt x="996950" y="2717800"/>
                </a:cubicBezTo>
              </a:path>
            </a:pathLst>
          </a:custGeom>
          <a:noFill/>
          <a:ln>
            <a:prstDash val="dash"/>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Arrow: Down 65">
            <a:extLst>
              <a:ext uri="{FF2B5EF4-FFF2-40B4-BE49-F238E27FC236}">
                <a16:creationId xmlns:a16="http://schemas.microsoft.com/office/drawing/2014/main" id="{6FE988FB-C749-0DA5-A539-38BB954D710B}"/>
              </a:ext>
            </a:extLst>
          </p:cNvPr>
          <p:cNvSpPr/>
          <p:nvPr/>
        </p:nvSpPr>
        <p:spPr>
          <a:xfrm rot="16200000">
            <a:off x="2663957" y="3413075"/>
            <a:ext cx="350515" cy="601903"/>
          </a:xfrm>
          <a:prstGeom prst="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67" name="TextBox 66">
                <a:extLst>
                  <a:ext uri="{FF2B5EF4-FFF2-40B4-BE49-F238E27FC236}">
                    <a16:creationId xmlns:a16="http://schemas.microsoft.com/office/drawing/2014/main" id="{8D166506-863F-2004-9B57-2EF8F8C70110}"/>
                  </a:ext>
                </a:extLst>
              </p:cNvPr>
              <p:cNvSpPr txBox="1"/>
              <p:nvPr/>
            </p:nvSpPr>
            <p:spPr>
              <a:xfrm>
                <a:off x="2093300" y="3463080"/>
                <a:ext cx="420051"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𝐶</m:t>
                          </m:r>
                        </m:sub>
                      </m:sSub>
                    </m:oMath>
                  </m:oMathPara>
                </a14:m>
                <a:endParaRPr lang="en-US" sz="2400" dirty="0"/>
              </a:p>
            </p:txBody>
          </p:sp>
        </mc:Choice>
        <mc:Fallback xmlns="">
          <p:sp>
            <p:nvSpPr>
              <p:cNvPr id="67" name="TextBox 66">
                <a:extLst>
                  <a:ext uri="{FF2B5EF4-FFF2-40B4-BE49-F238E27FC236}">
                    <a16:creationId xmlns:a16="http://schemas.microsoft.com/office/drawing/2014/main" id="{8D166506-863F-2004-9B57-2EF8F8C70110}"/>
                  </a:ext>
                </a:extLst>
              </p:cNvPr>
              <p:cNvSpPr txBox="1">
                <a:spLocks noRot="1" noChangeAspect="1" noMove="1" noResize="1" noEditPoints="1" noAdjustHandles="1" noChangeArrowheads="1" noChangeShapeType="1" noTextEdit="1"/>
              </p:cNvSpPr>
              <p:nvPr/>
            </p:nvSpPr>
            <p:spPr>
              <a:xfrm>
                <a:off x="2093300" y="3463080"/>
                <a:ext cx="420051" cy="369332"/>
              </a:xfrm>
              <a:prstGeom prst="rect">
                <a:avLst/>
              </a:prstGeom>
              <a:blipFill>
                <a:blip r:embed="rId2"/>
                <a:stretch>
                  <a:fillRect l="-24638" r="-4348" b="-26230"/>
                </a:stretch>
              </a:blipFill>
            </p:spPr>
            <p:txBody>
              <a:bodyPr/>
              <a:lstStyle/>
              <a:p>
                <a:r>
                  <a:rPr lang="en-US">
                    <a:noFill/>
                  </a:rPr>
                  <a:t> </a:t>
                </a:r>
              </a:p>
            </p:txBody>
          </p:sp>
        </mc:Fallback>
      </mc:AlternateContent>
      <p:sp>
        <p:nvSpPr>
          <p:cNvPr id="68" name="Arrow: Down 67">
            <a:extLst>
              <a:ext uri="{FF2B5EF4-FFF2-40B4-BE49-F238E27FC236}">
                <a16:creationId xmlns:a16="http://schemas.microsoft.com/office/drawing/2014/main" id="{DB9D2543-8283-EE9B-1C72-4B7DE7781A12}"/>
              </a:ext>
            </a:extLst>
          </p:cNvPr>
          <p:cNvSpPr/>
          <p:nvPr/>
        </p:nvSpPr>
        <p:spPr>
          <a:xfrm>
            <a:off x="4260898" y="4755688"/>
            <a:ext cx="350515" cy="601903"/>
          </a:xfrm>
          <a:prstGeom prst="down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69" name="TextBox 68">
                <a:extLst>
                  <a:ext uri="{FF2B5EF4-FFF2-40B4-BE49-F238E27FC236}">
                    <a16:creationId xmlns:a16="http://schemas.microsoft.com/office/drawing/2014/main" id="{53DBC172-C43D-8BB2-5A61-BB212A57900E}"/>
                  </a:ext>
                </a:extLst>
              </p:cNvPr>
              <p:cNvSpPr txBox="1"/>
              <p:nvPr/>
            </p:nvSpPr>
            <p:spPr>
              <a:xfrm>
                <a:off x="4234438" y="4361810"/>
                <a:ext cx="42268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𝐹</m:t>
                          </m:r>
                        </m:sub>
                      </m:sSub>
                    </m:oMath>
                  </m:oMathPara>
                </a14:m>
                <a:endParaRPr lang="en-US" sz="2400" dirty="0"/>
              </a:p>
            </p:txBody>
          </p:sp>
        </mc:Choice>
        <mc:Fallback xmlns="">
          <p:sp>
            <p:nvSpPr>
              <p:cNvPr id="69" name="TextBox 68">
                <a:extLst>
                  <a:ext uri="{FF2B5EF4-FFF2-40B4-BE49-F238E27FC236}">
                    <a16:creationId xmlns:a16="http://schemas.microsoft.com/office/drawing/2014/main" id="{53DBC172-C43D-8BB2-5A61-BB212A57900E}"/>
                  </a:ext>
                </a:extLst>
              </p:cNvPr>
              <p:cNvSpPr txBox="1">
                <a:spLocks noRot="1" noChangeAspect="1" noMove="1" noResize="1" noEditPoints="1" noAdjustHandles="1" noChangeArrowheads="1" noChangeShapeType="1" noTextEdit="1"/>
              </p:cNvSpPr>
              <p:nvPr/>
            </p:nvSpPr>
            <p:spPr>
              <a:xfrm>
                <a:off x="4234438" y="4361810"/>
                <a:ext cx="422680" cy="369332"/>
              </a:xfrm>
              <a:prstGeom prst="rect">
                <a:avLst/>
              </a:prstGeom>
              <a:blipFill>
                <a:blip r:embed="rId3"/>
                <a:stretch>
                  <a:fillRect l="-24638" r="-4348" b="-28333"/>
                </a:stretch>
              </a:blipFill>
            </p:spPr>
            <p:txBody>
              <a:bodyPr/>
              <a:lstStyle/>
              <a:p>
                <a:r>
                  <a:rPr lang="en-US">
                    <a:noFill/>
                  </a:rPr>
                  <a:t> </a:t>
                </a:r>
              </a:p>
            </p:txBody>
          </p:sp>
        </mc:Fallback>
      </mc:AlternateContent>
      <p:sp>
        <p:nvSpPr>
          <p:cNvPr id="70" name="TextBox 69">
            <a:extLst>
              <a:ext uri="{FF2B5EF4-FFF2-40B4-BE49-F238E27FC236}">
                <a16:creationId xmlns:a16="http://schemas.microsoft.com/office/drawing/2014/main" id="{E37E60BD-E14B-F6C8-D17C-53EDBFB6E358}"/>
              </a:ext>
            </a:extLst>
          </p:cNvPr>
          <p:cNvSpPr txBox="1"/>
          <p:nvPr/>
        </p:nvSpPr>
        <p:spPr>
          <a:xfrm>
            <a:off x="4195025" y="2792872"/>
            <a:ext cx="501505" cy="369332"/>
          </a:xfrm>
          <a:prstGeom prst="rect">
            <a:avLst/>
          </a:prstGeom>
          <a:noFill/>
        </p:spPr>
        <p:txBody>
          <a:bodyPr wrap="square" rtlCol="0">
            <a:spAutoFit/>
          </a:bodyPr>
          <a:lstStyle/>
          <a:p>
            <a:r>
              <a:rPr lang="it-IT" b="1" dirty="0">
                <a:solidFill>
                  <a:srgbClr val="FF0000"/>
                </a:solidFill>
              </a:rPr>
              <a:t>T2</a:t>
            </a:r>
            <a:endParaRPr lang="en-US" b="1" dirty="0">
              <a:solidFill>
                <a:srgbClr val="FF0000"/>
              </a:solidFill>
            </a:endParaRPr>
          </a:p>
        </p:txBody>
      </p:sp>
      <p:sp>
        <p:nvSpPr>
          <p:cNvPr id="71" name="TextBox 70">
            <a:extLst>
              <a:ext uri="{FF2B5EF4-FFF2-40B4-BE49-F238E27FC236}">
                <a16:creationId xmlns:a16="http://schemas.microsoft.com/office/drawing/2014/main" id="{B8C81B7D-4524-D7A3-3363-D13521F557E1}"/>
              </a:ext>
            </a:extLst>
          </p:cNvPr>
          <p:cNvSpPr txBox="1"/>
          <p:nvPr/>
        </p:nvSpPr>
        <p:spPr>
          <a:xfrm>
            <a:off x="4867789" y="4652186"/>
            <a:ext cx="501505" cy="369332"/>
          </a:xfrm>
          <a:prstGeom prst="rect">
            <a:avLst/>
          </a:prstGeom>
          <a:noFill/>
        </p:spPr>
        <p:txBody>
          <a:bodyPr wrap="square" rtlCol="0">
            <a:spAutoFit/>
          </a:bodyPr>
          <a:lstStyle/>
          <a:p>
            <a:r>
              <a:rPr lang="it-IT" b="1" dirty="0">
                <a:solidFill>
                  <a:srgbClr val="0070C0"/>
                </a:solidFill>
              </a:rPr>
              <a:t>T1</a:t>
            </a:r>
            <a:endParaRPr lang="en-US" b="1" dirty="0">
              <a:solidFill>
                <a:srgbClr val="0070C0"/>
              </a:solidFill>
            </a:endParaRPr>
          </a:p>
        </p:txBody>
      </p:sp>
      <p:sp>
        <p:nvSpPr>
          <p:cNvPr id="73" name="TextBox 72">
            <a:extLst>
              <a:ext uri="{FF2B5EF4-FFF2-40B4-BE49-F238E27FC236}">
                <a16:creationId xmlns:a16="http://schemas.microsoft.com/office/drawing/2014/main" id="{3B53FA94-7239-90C8-1F7D-3520ADC0E9EE}"/>
              </a:ext>
            </a:extLst>
          </p:cNvPr>
          <p:cNvSpPr txBox="1"/>
          <p:nvPr/>
        </p:nvSpPr>
        <p:spPr>
          <a:xfrm>
            <a:off x="5470648" y="1827498"/>
            <a:ext cx="501505" cy="369332"/>
          </a:xfrm>
          <a:prstGeom prst="rect">
            <a:avLst/>
          </a:prstGeom>
          <a:noFill/>
        </p:spPr>
        <p:txBody>
          <a:bodyPr wrap="square" rtlCol="0">
            <a:spAutoFit/>
          </a:bodyPr>
          <a:lstStyle/>
          <a:p>
            <a:r>
              <a:rPr lang="it-IT" b="1" dirty="0">
                <a:solidFill>
                  <a:srgbClr val="FF0000"/>
                </a:solidFill>
              </a:rPr>
              <a:t>T2’</a:t>
            </a:r>
            <a:endParaRPr lang="en-US" b="1" dirty="0">
              <a:solidFill>
                <a:srgbClr val="FF0000"/>
              </a:solidFill>
            </a:endParaRPr>
          </a:p>
        </p:txBody>
      </p:sp>
      <p:sp>
        <p:nvSpPr>
          <p:cNvPr id="74" name="TextBox 73">
            <a:extLst>
              <a:ext uri="{FF2B5EF4-FFF2-40B4-BE49-F238E27FC236}">
                <a16:creationId xmlns:a16="http://schemas.microsoft.com/office/drawing/2014/main" id="{CB1EB50D-B0F7-5818-33BE-36D02F9E1135}"/>
              </a:ext>
            </a:extLst>
          </p:cNvPr>
          <p:cNvSpPr txBox="1"/>
          <p:nvPr/>
        </p:nvSpPr>
        <p:spPr>
          <a:xfrm>
            <a:off x="1870367" y="4958656"/>
            <a:ext cx="350518" cy="369332"/>
          </a:xfrm>
          <a:prstGeom prst="rect">
            <a:avLst/>
          </a:prstGeom>
          <a:noFill/>
        </p:spPr>
        <p:txBody>
          <a:bodyPr wrap="square" rtlCol="0">
            <a:spAutoFit/>
          </a:bodyPr>
          <a:lstStyle/>
          <a:p>
            <a:r>
              <a:rPr lang="it-IT" dirty="0"/>
              <a:t>1</a:t>
            </a:r>
            <a:endParaRPr lang="en-US" dirty="0"/>
          </a:p>
        </p:txBody>
      </p:sp>
      <p:sp>
        <p:nvSpPr>
          <p:cNvPr id="77" name="TextBox 76">
            <a:extLst>
              <a:ext uri="{FF2B5EF4-FFF2-40B4-BE49-F238E27FC236}">
                <a16:creationId xmlns:a16="http://schemas.microsoft.com/office/drawing/2014/main" id="{43AC443B-79C5-A9D5-6ADB-82EF134ECE3E}"/>
              </a:ext>
            </a:extLst>
          </p:cNvPr>
          <p:cNvSpPr txBox="1"/>
          <p:nvPr/>
        </p:nvSpPr>
        <p:spPr>
          <a:xfrm>
            <a:off x="1909075" y="4080296"/>
            <a:ext cx="350518" cy="369332"/>
          </a:xfrm>
          <a:prstGeom prst="rect">
            <a:avLst/>
          </a:prstGeom>
          <a:noFill/>
        </p:spPr>
        <p:txBody>
          <a:bodyPr wrap="square" rtlCol="0">
            <a:spAutoFit/>
          </a:bodyPr>
          <a:lstStyle/>
          <a:p>
            <a:r>
              <a:rPr lang="it-IT" dirty="0"/>
              <a:t>2</a:t>
            </a:r>
            <a:endParaRPr lang="en-US" dirty="0"/>
          </a:p>
        </p:txBody>
      </p:sp>
      <p:sp>
        <p:nvSpPr>
          <p:cNvPr id="81" name="TextBox 80">
            <a:extLst>
              <a:ext uri="{FF2B5EF4-FFF2-40B4-BE49-F238E27FC236}">
                <a16:creationId xmlns:a16="http://schemas.microsoft.com/office/drawing/2014/main" id="{1B4CA0B3-788E-6909-BD1B-89F8B03EDC4D}"/>
              </a:ext>
            </a:extLst>
          </p:cNvPr>
          <p:cNvSpPr txBox="1"/>
          <p:nvPr/>
        </p:nvSpPr>
        <p:spPr>
          <a:xfrm>
            <a:off x="4958402" y="2740735"/>
            <a:ext cx="350518" cy="369332"/>
          </a:xfrm>
          <a:prstGeom prst="rect">
            <a:avLst/>
          </a:prstGeom>
          <a:noFill/>
        </p:spPr>
        <p:txBody>
          <a:bodyPr wrap="square" rtlCol="0">
            <a:spAutoFit/>
          </a:bodyPr>
          <a:lstStyle/>
          <a:p>
            <a:r>
              <a:rPr lang="it-IT" dirty="0"/>
              <a:t>3</a:t>
            </a:r>
            <a:endParaRPr lang="en-US" dirty="0"/>
          </a:p>
        </p:txBody>
      </p:sp>
      <p:sp>
        <p:nvSpPr>
          <p:cNvPr id="84" name="TextBox 83">
            <a:extLst>
              <a:ext uri="{FF2B5EF4-FFF2-40B4-BE49-F238E27FC236}">
                <a16:creationId xmlns:a16="http://schemas.microsoft.com/office/drawing/2014/main" id="{ED428F63-DC47-058D-6AFF-8C0A64B60A5C}"/>
              </a:ext>
            </a:extLst>
          </p:cNvPr>
          <p:cNvSpPr txBox="1"/>
          <p:nvPr/>
        </p:nvSpPr>
        <p:spPr>
          <a:xfrm>
            <a:off x="5972153" y="4917479"/>
            <a:ext cx="350518" cy="369332"/>
          </a:xfrm>
          <a:prstGeom prst="rect">
            <a:avLst/>
          </a:prstGeom>
          <a:noFill/>
        </p:spPr>
        <p:txBody>
          <a:bodyPr wrap="square" rtlCol="0">
            <a:spAutoFit/>
          </a:bodyPr>
          <a:lstStyle/>
          <a:p>
            <a:r>
              <a:rPr lang="it-IT" dirty="0"/>
              <a:t>4</a:t>
            </a:r>
            <a:endParaRPr lang="en-US" dirty="0"/>
          </a:p>
        </p:txBody>
      </p:sp>
      <p:sp>
        <p:nvSpPr>
          <p:cNvPr id="85" name="TextBox 84">
            <a:extLst>
              <a:ext uri="{FF2B5EF4-FFF2-40B4-BE49-F238E27FC236}">
                <a16:creationId xmlns:a16="http://schemas.microsoft.com/office/drawing/2014/main" id="{EDE5A437-F445-6240-1700-3C4B7E445D0F}"/>
              </a:ext>
            </a:extLst>
          </p:cNvPr>
          <p:cNvSpPr txBox="1"/>
          <p:nvPr/>
        </p:nvSpPr>
        <p:spPr>
          <a:xfrm>
            <a:off x="6682777" y="4698508"/>
            <a:ext cx="473744" cy="369332"/>
          </a:xfrm>
          <a:prstGeom prst="rect">
            <a:avLst/>
          </a:prstGeom>
          <a:noFill/>
        </p:spPr>
        <p:txBody>
          <a:bodyPr wrap="square" rtlCol="0">
            <a:spAutoFit/>
          </a:bodyPr>
          <a:lstStyle/>
          <a:p>
            <a:r>
              <a:rPr lang="it-IT" dirty="0"/>
              <a:t>4’</a:t>
            </a:r>
            <a:endParaRPr lang="en-US" dirty="0"/>
          </a:p>
        </p:txBody>
      </p:sp>
      <p:sp>
        <p:nvSpPr>
          <p:cNvPr id="86" name="TextBox 85">
            <a:extLst>
              <a:ext uri="{FF2B5EF4-FFF2-40B4-BE49-F238E27FC236}">
                <a16:creationId xmlns:a16="http://schemas.microsoft.com/office/drawing/2014/main" id="{DDE6759B-1B5B-3824-3709-12FD4AAC6F2B}"/>
              </a:ext>
            </a:extLst>
          </p:cNvPr>
          <p:cNvSpPr txBox="1"/>
          <p:nvPr/>
        </p:nvSpPr>
        <p:spPr>
          <a:xfrm>
            <a:off x="5743686" y="2106517"/>
            <a:ext cx="472418" cy="369332"/>
          </a:xfrm>
          <a:prstGeom prst="rect">
            <a:avLst/>
          </a:prstGeom>
          <a:noFill/>
        </p:spPr>
        <p:txBody>
          <a:bodyPr wrap="square" rtlCol="0">
            <a:spAutoFit/>
          </a:bodyPr>
          <a:lstStyle/>
          <a:p>
            <a:r>
              <a:rPr lang="it-IT" dirty="0"/>
              <a:t>3’</a:t>
            </a:r>
            <a:endParaRPr lang="en-US" dirty="0"/>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FFE6FC41-3F7B-5BA9-EEF9-054DDDEBFCB7}"/>
                  </a:ext>
                </a:extLst>
              </p:cNvPr>
              <p:cNvSpPr txBox="1"/>
              <p:nvPr/>
            </p:nvSpPr>
            <p:spPr>
              <a:xfrm>
                <a:off x="5782576" y="1538050"/>
                <a:ext cx="6773805" cy="1065100"/>
              </a:xfrm>
              <a:prstGeom prst="rect">
                <a:avLst/>
              </a:prstGeom>
              <a:noFill/>
            </p:spPr>
            <p:txBody>
              <a:bodyPr wrap="square">
                <a:spAutoFit/>
              </a:bodyPr>
              <a:lstStyle>
                <a:defPPr>
                  <a:defRPr lang="en-US"/>
                </a:defPPr>
                <a:lvl1pPr algn="just">
                  <a:lnSpc>
                    <a:spcPct val="115000"/>
                  </a:lnSpc>
                  <a:spcAft>
                    <a:spcPts val="800"/>
                  </a:spcAft>
                  <a:buNone/>
                  <a:defRPr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defRPr>
                </a:lvl1pPr>
              </a:lstStyle>
              <a:p>
                <a:pPr algn="ctr"/>
                <a14:m>
                  <m:oMathPara xmlns:m="http://schemas.openxmlformats.org/officeDocument/2006/math">
                    <m:oMathParaPr>
                      <m:jc m:val="centerGroup"/>
                    </m:oMathParaPr>
                    <m:oMath xmlns:m="http://schemas.openxmlformats.org/officeDocument/2006/math">
                      <m:r>
                        <a:rPr lang="it-IT" smtClean="0">
                          <a:latin typeface="Cambria Math" panose="02040503050406030204" pitchFamily="18" charset="0"/>
                        </a:rPr>
                        <m:t>𝜂</m:t>
                      </m:r>
                      <m:r>
                        <a:rPr lang="it-IT" smtClean="0">
                          <a:latin typeface="Cambria Math" panose="02040503050406030204" pitchFamily="18" charset="0"/>
                        </a:rPr>
                        <m:t>=1−</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it-IT">
                                  <a:latin typeface="Cambria Math" panose="02040503050406030204" pitchFamily="18" charset="0"/>
                                </a:rPr>
                                <m:t>𝑄</m:t>
                              </m:r>
                            </m:e>
                            <m:sub>
                              <m:r>
                                <a:rPr lang="it-IT">
                                  <a:latin typeface="Cambria Math" panose="02040503050406030204" pitchFamily="18" charset="0"/>
                                </a:rPr>
                                <m:t>𝐹</m:t>
                              </m:r>
                            </m:sub>
                          </m:sSub>
                        </m:num>
                        <m:den>
                          <m:sSub>
                            <m:sSubPr>
                              <m:ctrlPr>
                                <a:rPr lang="en-US" i="1">
                                  <a:latin typeface="Cambria Math" panose="02040503050406030204" pitchFamily="18" charset="0"/>
                                </a:rPr>
                              </m:ctrlPr>
                            </m:sSubPr>
                            <m:e>
                              <m:r>
                                <a:rPr lang="it-IT">
                                  <a:latin typeface="Cambria Math" panose="02040503050406030204" pitchFamily="18" charset="0"/>
                                </a:rPr>
                                <m:t>𝑄</m:t>
                              </m:r>
                            </m:e>
                            <m:sub>
                              <m:r>
                                <a:rPr lang="it-IT">
                                  <a:latin typeface="Cambria Math" panose="02040503050406030204" pitchFamily="18" charset="0"/>
                                </a:rPr>
                                <m:t>𝐶</m:t>
                              </m:r>
                            </m:sub>
                          </m:sSub>
                        </m:den>
                      </m:f>
                      <m:r>
                        <a:rPr lang="it-IT">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it-IT" b="0" i="1" smtClean="0">
                                  <a:latin typeface="Cambria Math" panose="02040503050406030204" pitchFamily="18" charset="0"/>
                                </a:rPr>
                                <m:t>𝐿</m:t>
                              </m:r>
                            </m:e>
                            <m:sub>
                              <m:r>
                                <a:rPr lang="it-IT" b="0" i="1" smtClean="0">
                                  <a:latin typeface="Cambria Math" panose="02040503050406030204" pitchFamily="18" charset="0"/>
                                </a:rPr>
                                <m:t>𝑡𝑢𝑟𝑏𝑖𝑛𝑎</m:t>
                              </m:r>
                            </m:sub>
                          </m:sSub>
                          <m:r>
                            <a:rPr lang="it-IT" b="0" i="1" smtClean="0">
                              <a:latin typeface="Cambria Math" panose="02040503050406030204" pitchFamily="18" charset="0"/>
                            </a:rPr>
                            <m:t>−</m:t>
                          </m:r>
                          <m:sSub>
                            <m:sSubPr>
                              <m:ctrlPr>
                                <a:rPr lang="en-US" i="1">
                                  <a:latin typeface="Cambria Math" panose="02040503050406030204" pitchFamily="18" charset="0"/>
                                </a:rPr>
                              </m:ctrlPr>
                            </m:sSubPr>
                            <m:e>
                              <m:r>
                                <a:rPr lang="it-IT">
                                  <a:latin typeface="Cambria Math" panose="02040503050406030204" pitchFamily="18" charset="0"/>
                                </a:rPr>
                                <m:t>𝐿</m:t>
                              </m:r>
                            </m:e>
                            <m:sub>
                              <m:r>
                                <a:rPr lang="it-IT" b="0" i="1" smtClean="0">
                                  <a:latin typeface="Cambria Math" panose="02040503050406030204" pitchFamily="18" charset="0"/>
                                </a:rPr>
                                <m:t>𝑝𝑜𝑚𝑝𝑎</m:t>
                              </m:r>
                            </m:sub>
                          </m:sSub>
                        </m:num>
                        <m:den>
                          <m:sSub>
                            <m:sSubPr>
                              <m:ctrlPr>
                                <a:rPr lang="en-US" i="1">
                                  <a:latin typeface="Cambria Math" panose="02040503050406030204" pitchFamily="18" charset="0"/>
                                </a:rPr>
                              </m:ctrlPr>
                            </m:sSubPr>
                            <m:e>
                              <m:r>
                                <a:rPr lang="it-IT">
                                  <a:latin typeface="Cambria Math" panose="02040503050406030204" pitchFamily="18" charset="0"/>
                                </a:rPr>
                                <m:t>𝑄</m:t>
                              </m:r>
                            </m:e>
                            <m:sub>
                              <m:r>
                                <a:rPr lang="it-IT">
                                  <a:latin typeface="Cambria Math" panose="02040503050406030204" pitchFamily="18" charset="0"/>
                                </a:rPr>
                                <m:t>𝐶</m:t>
                              </m:r>
                              <m:r>
                                <a:rPr lang="it-IT" b="0" i="1" smtClean="0">
                                  <a:latin typeface="Cambria Math" panose="02040503050406030204" pitchFamily="18" charset="0"/>
                                </a:rPr>
                                <m:t>𝑎𝑙𝑑𝑎𝑖𝑎</m:t>
                              </m:r>
                            </m:sub>
                          </m:sSub>
                        </m:den>
                      </m:f>
                    </m:oMath>
                  </m:oMathPara>
                </a14:m>
                <a:endParaRPr lang="en-US" dirty="0"/>
              </a:p>
            </p:txBody>
          </p:sp>
        </mc:Choice>
        <mc:Fallback xmlns="">
          <p:sp>
            <p:nvSpPr>
              <p:cNvPr id="3" name="TextBox 2">
                <a:extLst>
                  <a:ext uri="{FF2B5EF4-FFF2-40B4-BE49-F238E27FC236}">
                    <a16:creationId xmlns:a16="http://schemas.microsoft.com/office/drawing/2014/main" id="{FFE6FC41-3F7B-5BA9-EEF9-054DDDEBFCB7}"/>
                  </a:ext>
                </a:extLst>
              </p:cNvPr>
              <p:cNvSpPr txBox="1">
                <a:spLocks noRot="1" noChangeAspect="1" noMove="1" noResize="1" noEditPoints="1" noAdjustHandles="1" noChangeArrowheads="1" noChangeShapeType="1" noTextEdit="1"/>
              </p:cNvSpPr>
              <p:nvPr/>
            </p:nvSpPr>
            <p:spPr>
              <a:xfrm>
                <a:off x="5782576" y="1538050"/>
                <a:ext cx="6773805" cy="1065100"/>
              </a:xfrm>
              <a:prstGeom prst="rect">
                <a:avLst/>
              </a:prstGeom>
              <a:blipFill>
                <a:blip r:embed="rId4"/>
                <a:stretch>
                  <a:fillRect/>
                </a:stretch>
              </a:blipFill>
            </p:spPr>
            <p:txBody>
              <a:bodyPr/>
              <a:lstStyle/>
              <a:p>
                <a:r>
                  <a:rPr lang="en-US">
                    <a:noFill/>
                  </a:rPr>
                  <a:t> </a:t>
                </a:r>
              </a:p>
            </p:txBody>
          </p:sp>
        </mc:Fallback>
      </mc:AlternateContent>
      <p:sp>
        <p:nvSpPr>
          <p:cNvPr id="4" name="Rectangle 3">
            <a:extLst>
              <a:ext uri="{FF2B5EF4-FFF2-40B4-BE49-F238E27FC236}">
                <a16:creationId xmlns:a16="http://schemas.microsoft.com/office/drawing/2014/main" id="{30B726AB-7847-BFA3-877C-2A9F0A4A217F}"/>
              </a:ext>
            </a:extLst>
          </p:cNvPr>
          <p:cNvSpPr/>
          <p:nvPr/>
        </p:nvSpPr>
        <p:spPr>
          <a:xfrm>
            <a:off x="7397393" y="3612973"/>
            <a:ext cx="3390472" cy="1313671"/>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A yellow triangle with a exclamation mark&#10;&#10;Description automatically generated">
            <a:extLst>
              <a:ext uri="{FF2B5EF4-FFF2-40B4-BE49-F238E27FC236}">
                <a16:creationId xmlns:a16="http://schemas.microsoft.com/office/drawing/2014/main" id="{5D3596D5-0B7A-FCA7-BFB9-C3FE4E3AE9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37625" y="2894001"/>
            <a:ext cx="1229860" cy="1229860"/>
          </a:xfrm>
          <a:prstGeom prst="rect">
            <a:avLst/>
          </a:prstGeom>
        </p:spPr>
      </p:pic>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9E9EC8E3-9E90-6B1E-03AD-DFB53AA76F7A}"/>
                  </a:ext>
                </a:extLst>
              </p:cNvPr>
              <p:cNvSpPr txBox="1"/>
              <p:nvPr/>
            </p:nvSpPr>
            <p:spPr>
              <a:xfrm>
                <a:off x="5788754" y="3785098"/>
                <a:ext cx="6444342" cy="95410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it-IT" sz="2800" i="1" kern="100" smtClean="0">
                              <a:solidFill>
                                <a:srgbClr val="000000"/>
                              </a:solidFill>
                              <a:effectLst/>
                              <a:latin typeface="Cambria Math" panose="02040503050406030204" pitchFamily="18" charset="0"/>
                              <a:cs typeface="Times New Roman" panose="02020603050405020304" pitchFamily="18" charset="0"/>
                            </a:rPr>
                          </m:ctrlPr>
                        </m:sSubPr>
                        <m:e>
                          <m:r>
                            <a:rPr lang="it-IT" sz="2800" i="1"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𝜂</m:t>
                          </m:r>
                        </m:e>
                        <m:sub>
                          <m:r>
                            <a:rPr lang="it-IT" sz="2800" b="0" i="1" kern="100" smtClean="0">
                              <a:solidFill>
                                <a:srgbClr val="000000"/>
                              </a:solidFill>
                              <a:effectLst/>
                              <a:latin typeface="Cambria Math" panose="02040503050406030204" pitchFamily="18" charset="0"/>
                              <a:cs typeface="Times New Roman" panose="02020603050405020304" pitchFamily="18" charset="0"/>
                            </a:rPr>
                            <m:t>𝑖𝑑𝑒𝑎𝑙𝑒</m:t>
                          </m:r>
                        </m:sub>
                      </m:sSub>
                      <m:r>
                        <a:rPr lang="it-IT" sz="2800"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m:t>
                      </m:r>
                      <m:r>
                        <a:rPr lang="it-IT" sz="2800" b="0" i="0"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40−50%</m:t>
                      </m:r>
                    </m:oMath>
                  </m:oMathPara>
                </a14:m>
                <a:endParaRPr lang="it-IT" sz="2800" b="0" kern="100" dirty="0">
                  <a:solidFill>
                    <a:srgbClr val="000000"/>
                  </a:solidFill>
                  <a:effectLst/>
                  <a:ea typeface="Aptos" panose="020B0004020202020204" pitchFamily="34"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sSub>
                        <m:sSubPr>
                          <m:ctrlPr>
                            <a:rPr lang="it-IT" sz="2800" i="1" kern="100">
                              <a:solidFill>
                                <a:srgbClr val="000000"/>
                              </a:solidFill>
                              <a:latin typeface="Cambria Math" panose="02040503050406030204" pitchFamily="18" charset="0"/>
                              <a:cs typeface="Times New Roman" panose="02020603050405020304" pitchFamily="18" charset="0"/>
                            </a:rPr>
                          </m:ctrlPr>
                        </m:sSubPr>
                        <m:e>
                          <m:r>
                            <a:rPr lang="it-IT" sz="2800" i="1"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𝜂</m:t>
                          </m:r>
                        </m:e>
                        <m:sub>
                          <m:r>
                            <a:rPr lang="it-IT" sz="2800" b="0" i="1" kern="100" smtClean="0">
                              <a:solidFill>
                                <a:srgbClr val="000000"/>
                              </a:solidFill>
                              <a:latin typeface="Cambria Math" panose="02040503050406030204" pitchFamily="18" charset="0"/>
                              <a:ea typeface="Aptos" panose="020B0004020202020204" pitchFamily="34" charset="0"/>
                              <a:cs typeface="Times New Roman" panose="02020603050405020304" pitchFamily="18" charset="0"/>
                            </a:rPr>
                            <m:t>𝑟</m:t>
                          </m:r>
                          <m:r>
                            <a:rPr lang="it-IT" sz="2800" i="1" kern="100">
                              <a:solidFill>
                                <a:srgbClr val="000000"/>
                              </a:solidFill>
                              <a:latin typeface="Cambria Math" panose="02040503050406030204" pitchFamily="18" charset="0"/>
                              <a:cs typeface="Times New Roman" panose="02020603050405020304" pitchFamily="18" charset="0"/>
                            </a:rPr>
                            <m:t>𝑒𝑎𝑙𝑒</m:t>
                          </m:r>
                        </m:sub>
                      </m:sSub>
                      <m:r>
                        <a:rPr lang="it-IT" sz="2800" i="1"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m:t>
                      </m:r>
                      <m:r>
                        <a:rPr lang="it-IT" sz="2800" b="0" i="0" kern="100" smtClean="0">
                          <a:solidFill>
                            <a:srgbClr val="000000"/>
                          </a:solidFill>
                          <a:latin typeface="Cambria Math" panose="02040503050406030204" pitchFamily="18" charset="0"/>
                          <a:ea typeface="Aptos" panose="020B0004020202020204" pitchFamily="34" charset="0"/>
                          <a:cs typeface="Times New Roman" panose="02020603050405020304" pitchFamily="18" charset="0"/>
                        </a:rPr>
                        <m:t>35−45</m:t>
                      </m:r>
                      <m:r>
                        <a:rPr lang="it-IT" sz="2800"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m:t>
                      </m:r>
                    </m:oMath>
                  </m:oMathPara>
                </a14:m>
                <a:endParaRPr lang="en-US" sz="2800" dirty="0"/>
              </a:p>
            </p:txBody>
          </p:sp>
        </mc:Choice>
        <mc:Fallback xmlns="">
          <p:sp>
            <p:nvSpPr>
              <p:cNvPr id="17" name="TextBox 16">
                <a:extLst>
                  <a:ext uri="{FF2B5EF4-FFF2-40B4-BE49-F238E27FC236}">
                    <a16:creationId xmlns:a16="http://schemas.microsoft.com/office/drawing/2014/main" id="{9E9EC8E3-9E90-6B1E-03AD-DFB53AA76F7A}"/>
                  </a:ext>
                </a:extLst>
              </p:cNvPr>
              <p:cNvSpPr txBox="1">
                <a:spLocks noRot="1" noChangeAspect="1" noMove="1" noResize="1" noEditPoints="1" noAdjustHandles="1" noChangeArrowheads="1" noChangeShapeType="1" noTextEdit="1"/>
              </p:cNvSpPr>
              <p:nvPr/>
            </p:nvSpPr>
            <p:spPr>
              <a:xfrm>
                <a:off x="5788754" y="3785098"/>
                <a:ext cx="6444342" cy="954107"/>
              </a:xfrm>
              <a:prstGeom prst="rect">
                <a:avLst/>
              </a:prstGeom>
              <a:blipFill>
                <a:blip r:embed="rId6"/>
                <a:stretch>
                  <a:fillRect/>
                </a:stretch>
              </a:blipFill>
            </p:spPr>
            <p:txBody>
              <a:bodyPr/>
              <a:lstStyle/>
              <a:p>
                <a:r>
                  <a:rPr lang="en-US">
                    <a:noFill/>
                  </a:rPr>
                  <a:t> </a:t>
                </a:r>
              </a:p>
            </p:txBody>
          </p:sp>
        </mc:Fallback>
      </mc:AlternateContent>
      <p:sp>
        <p:nvSpPr>
          <p:cNvPr id="7" name="Title 1">
            <a:extLst>
              <a:ext uri="{FF2B5EF4-FFF2-40B4-BE49-F238E27FC236}">
                <a16:creationId xmlns:a16="http://schemas.microsoft.com/office/drawing/2014/main" id="{6A194BAE-F64F-E6FB-D8AC-B440BA719D41}"/>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Ciclo Rankine</a:t>
            </a:r>
            <a:endParaRPr lang="en-US" b="1" dirty="0"/>
          </a:p>
        </p:txBody>
      </p:sp>
    </p:spTree>
    <p:extLst>
      <p:ext uri="{BB962C8B-B14F-4D97-AF65-F5344CB8AC3E}">
        <p14:creationId xmlns:p14="http://schemas.microsoft.com/office/powerpoint/2010/main" val="35163462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BFFB2D-3623-322E-8291-C145EDF47002}"/>
            </a:ext>
          </a:extLst>
        </p:cNvPr>
        <p:cNvGrpSpPr/>
        <p:nvPr/>
      </p:nvGrpSpPr>
      <p:grpSpPr>
        <a:xfrm>
          <a:off x="0" y="0"/>
          <a:ext cx="0" cy="0"/>
          <a:chOff x="0" y="0"/>
          <a:chExt cx="0" cy="0"/>
        </a:xfrm>
      </p:grpSpPr>
      <p:pic>
        <p:nvPicPr>
          <p:cNvPr id="21506" name="Picture 2" descr="In retrospect: The Feynman Lectures on Physics | Nature">
            <a:extLst>
              <a:ext uri="{FF2B5EF4-FFF2-40B4-BE49-F238E27FC236}">
                <a16:creationId xmlns:a16="http://schemas.microsoft.com/office/drawing/2014/main" id="{316BCA20-3C52-90B9-EB5D-EB1AC62EBB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608" y="0"/>
            <a:ext cx="14948900" cy="68690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7A2E5085-F653-753E-41D7-7D26B4705191}"/>
              </a:ext>
            </a:extLst>
          </p:cNvPr>
          <p:cNvPicPr>
            <a:picLocks noChangeAspect="1"/>
          </p:cNvPicPr>
          <p:nvPr/>
        </p:nvPicPr>
        <p:blipFill>
          <a:blip r:embed="rId4"/>
          <a:stretch>
            <a:fillRect/>
          </a:stretch>
        </p:blipFill>
        <p:spPr>
          <a:xfrm>
            <a:off x="4435582" y="683231"/>
            <a:ext cx="2777880" cy="4114800"/>
          </a:xfrm>
          <a:prstGeom prst="rect">
            <a:avLst/>
          </a:prstGeom>
        </p:spPr>
      </p:pic>
    </p:spTree>
    <p:extLst>
      <p:ext uri="{BB962C8B-B14F-4D97-AF65-F5344CB8AC3E}">
        <p14:creationId xmlns:p14="http://schemas.microsoft.com/office/powerpoint/2010/main" val="19840916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5CFF65-A5CA-DC35-837A-6474744496A1}"/>
            </a:ext>
          </a:extLst>
        </p:cNvPr>
        <p:cNvGrpSpPr/>
        <p:nvPr/>
      </p:nvGrpSpPr>
      <p:grpSpPr>
        <a:xfrm>
          <a:off x="0" y="0"/>
          <a:ext cx="0" cy="0"/>
          <a:chOff x="0" y="0"/>
          <a:chExt cx="0" cy="0"/>
        </a:xfrm>
      </p:grpSpPr>
      <p:pic>
        <p:nvPicPr>
          <p:cNvPr id="13314" name="Picture 2" descr="MHPS consegue di nuovo la leadership della quota del mercato globale delle  turbine a gas">
            <a:extLst>
              <a:ext uri="{FF2B5EF4-FFF2-40B4-BE49-F238E27FC236}">
                <a16:creationId xmlns:a16="http://schemas.microsoft.com/office/drawing/2014/main" id="{30DEEA50-2125-B385-8404-24BE538890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070" y="1062964"/>
            <a:ext cx="6582530" cy="2908141"/>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a:extLst>
              <a:ext uri="{FF2B5EF4-FFF2-40B4-BE49-F238E27FC236}">
                <a16:creationId xmlns:a16="http://schemas.microsoft.com/office/drawing/2014/main" id="{FB35A278-3BE6-8319-127F-781819C964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070" y="4218649"/>
            <a:ext cx="3143250" cy="2247900"/>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Otto turbine a gas LM500 per i pattugliatori PKX-B Batch II sud coreani">
            <a:extLst>
              <a:ext uri="{FF2B5EF4-FFF2-40B4-BE49-F238E27FC236}">
                <a16:creationId xmlns:a16="http://schemas.microsoft.com/office/drawing/2014/main" id="{B1CBACEE-FCFC-E236-D1E2-1F085B6207A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5335" y="4218649"/>
            <a:ext cx="3779420" cy="2519613"/>
          </a:xfrm>
          <a:prstGeom prst="rect">
            <a:avLst/>
          </a:prstGeom>
          <a:noFill/>
          <a:extLst>
            <a:ext uri="{909E8E84-426E-40DD-AFC4-6F175D3DCCD1}">
              <a14:hiddenFill xmlns:a14="http://schemas.microsoft.com/office/drawing/2010/main">
                <a:solidFill>
                  <a:srgbClr val="FFFFFF"/>
                </a:solidFill>
              </a14:hiddenFill>
            </a:ext>
          </a:extLst>
        </p:spPr>
      </p:pic>
      <p:pic>
        <p:nvPicPr>
          <p:cNvPr id="13322" name="Picture 10" descr="1872 George Bailey Brayton">
            <a:extLst>
              <a:ext uri="{FF2B5EF4-FFF2-40B4-BE49-F238E27FC236}">
                <a16:creationId xmlns:a16="http://schemas.microsoft.com/office/drawing/2014/main" id="{AA54342F-975F-3B64-C26B-261C09081E6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88041" y="2139183"/>
            <a:ext cx="2183159" cy="276495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5F697C9F-2232-1814-32CC-A1C329C0C5A0}"/>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Ciclo Brayton</a:t>
            </a:r>
            <a:endParaRPr lang="en-US" b="1" dirty="0"/>
          </a:p>
        </p:txBody>
      </p:sp>
    </p:spTree>
    <p:extLst>
      <p:ext uri="{BB962C8B-B14F-4D97-AF65-F5344CB8AC3E}">
        <p14:creationId xmlns:p14="http://schemas.microsoft.com/office/powerpoint/2010/main" val="7235429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6296C-9546-8060-5895-7101377BA670}"/>
            </a:ext>
          </a:extLst>
        </p:cNvPr>
        <p:cNvGrpSpPr/>
        <p:nvPr/>
      </p:nvGrpSpPr>
      <p:grpSpPr>
        <a:xfrm>
          <a:off x="0" y="0"/>
          <a:ext cx="0" cy="0"/>
          <a:chOff x="0" y="0"/>
          <a:chExt cx="0" cy="0"/>
        </a:xfrm>
      </p:grpSpPr>
      <p:cxnSp>
        <p:nvCxnSpPr>
          <p:cNvPr id="24" name="Straight Connector 23">
            <a:extLst>
              <a:ext uri="{FF2B5EF4-FFF2-40B4-BE49-F238E27FC236}">
                <a16:creationId xmlns:a16="http://schemas.microsoft.com/office/drawing/2014/main" id="{11347076-3427-8ED6-973B-13799D4B4CCC}"/>
              </a:ext>
            </a:extLst>
          </p:cNvPr>
          <p:cNvCxnSpPr>
            <a:cxnSpLocks/>
          </p:cNvCxnSpPr>
          <p:nvPr/>
        </p:nvCxnSpPr>
        <p:spPr>
          <a:xfrm>
            <a:off x="1040093" y="1553634"/>
            <a:ext cx="0" cy="4006694"/>
          </a:xfrm>
          <a:prstGeom prst="line">
            <a:avLst/>
          </a:prstGeom>
          <a:ln>
            <a:headEnd type="triangl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67C0C1E2-78B0-B8F0-EEA0-3E3C410A817A}"/>
              </a:ext>
            </a:extLst>
          </p:cNvPr>
          <p:cNvCxnSpPr>
            <a:cxnSpLocks/>
          </p:cNvCxnSpPr>
          <p:nvPr/>
        </p:nvCxnSpPr>
        <p:spPr>
          <a:xfrm>
            <a:off x="1040093" y="5560328"/>
            <a:ext cx="5787368" cy="0"/>
          </a:xfrm>
          <a:prstGeom prst="line">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a16="http://schemas.microsoft.com/office/drawing/2014/main" id="{CF8D26D4-FCAD-E45F-EEF8-31E14EA283DA}"/>
              </a:ext>
            </a:extLst>
          </p:cNvPr>
          <p:cNvSpPr txBox="1"/>
          <p:nvPr/>
        </p:nvSpPr>
        <p:spPr>
          <a:xfrm>
            <a:off x="607629" y="1368968"/>
            <a:ext cx="350518" cy="369332"/>
          </a:xfrm>
          <a:prstGeom prst="rect">
            <a:avLst/>
          </a:prstGeom>
          <a:noFill/>
        </p:spPr>
        <p:txBody>
          <a:bodyPr wrap="square" rtlCol="0">
            <a:spAutoFit/>
          </a:bodyPr>
          <a:lstStyle/>
          <a:p>
            <a:r>
              <a:rPr lang="it-IT" dirty="0"/>
              <a:t>P</a:t>
            </a:r>
            <a:endParaRPr lang="en-US" dirty="0"/>
          </a:p>
        </p:txBody>
      </p:sp>
      <p:sp>
        <p:nvSpPr>
          <p:cNvPr id="36" name="TextBox 35">
            <a:extLst>
              <a:ext uri="{FF2B5EF4-FFF2-40B4-BE49-F238E27FC236}">
                <a16:creationId xmlns:a16="http://schemas.microsoft.com/office/drawing/2014/main" id="{7BA751A8-9F7B-01F5-C7A1-783144AB4765}"/>
              </a:ext>
            </a:extLst>
          </p:cNvPr>
          <p:cNvSpPr txBox="1"/>
          <p:nvPr/>
        </p:nvSpPr>
        <p:spPr>
          <a:xfrm>
            <a:off x="6827461" y="5492235"/>
            <a:ext cx="350518" cy="369332"/>
          </a:xfrm>
          <a:prstGeom prst="rect">
            <a:avLst/>
          </a:prstGeom>
          <a:noFill/>
        </p:spPr>
        <p:txBody>
          <a:bodyPr wrap="square" rtlCol="0">
            <a:spAutoFit/>
          </a:bodyPr>
          <a:lstStyle/>
          <a:p>
            <a:r>
              <a:rPr lang="it-IT" dirty="0"/>
              <a:t>v</a:t>
            </a:r>
            <a:endParaRPr lang="en-US" dirty="0"/>
          </a:p>
        </p:txBody>
      </p:sp>
      <p:sp>
        <p:nvSpPr>
          <p:cNvPr id="43" name="Arrow: Down 42">
            <a:extLst>
              <a:ext uri="{FF2B5EF4-FFF2-40B4-BE49-F238E27FC236}">
                <a16:creationId xmlns:a16="http://schemas.microsoft.com/office/drawing/2014/main" id="{5A9A0BE4-C168-668B-FCF3-0376FD43594D}"/>
              </a:ext>
            </a:extLst>
          </p:cNvPr>
          <p:cNvSpPr/>
          <p:nvPr/>
        </p:nvSpPr>
        <p:spPr>
          <a:xfrm>
            <a:off x="4869380" y="4781321"/>
            <a:ext cx="350515" cy="601903"/>
          </a:xfrm>
          <a:prstGeom prst="down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Down 44">
            <a:extLst>
              <a:ext uri="{FF2B5EF4-FFF2-40B4-BE49-F238E27FC236}">
                <a16:creationId xmlns:a16="http://schemas.microsoft.com/office/drawing/2014/main" id="{7E9BA041-9858-9463-D6CE-D1FC03709FF5}"/>
              </a:ext>
            </a:extLst>
          </p:cNvPr>
          <p:cNvSpPr/>
          <p:nvPr/>
        </p:nvSpPr>
        <p:spPr>
          <a:xfrm>
            <a:off x="3296715" y="1978037"/>
            <a:ext cx="350515" cy="601903"/>
          </a:xfrm>
          <a:prstGeom prst="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88F5B5B5-3161-C626-8694-D58DF4C6B190}"/>
              </a:ext>
            </a:extLst>
          </p:cNvPr>
          <p:cNvGrpSpPr/>
          <p:nvPr/>
        </p:nvGrpSpPr>
        <p:grpSpPr>
          <a:xfrm>
            <a:off x="7486541" y="1778648"/>
            <a:ext cx="3551768" cy="3742267"/>
            <a:chOff x="4267200" y="1151467"/>
            <a:chExt cx="3551768" cy="3742267"/>
          </a:xfrm>
        </p:grpSpPr>
        <p:sp>
          <p:nvSpPr>
            <p:cNvPr id="5" name="Rectangle 4">
              <a:extLst>
                <a:ext uri="{FF2B5EF4-FFF2-40B4-BE49-F238E27FC236}">
                  <a16:creationId xmlns:a16="http://schemas.microsoft.com/office/drawing/2014/main" id="{AB5A5406-19B5-A4CF-C428-2BA23F023531}"/>
                </a:ext>
              </a:extLst>
            </p:cNvPr>
            <p:cNvSpPr/>
            <p:nvPr/>
          </p:nvSpPr>
          <p:spPr>
            <a:xfrm>
              <a:off x="4267200" y="1151467"/>
              <a:ext cx="2810934" cy="558800"/>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SORGENTE CALDA (T2)</a:t>
              </a:r>
              <a:endParaRPr lang="en-US" dirty="0"/>
            </a:p>
          </p:txBody>
        </p:sp>
        <p:sp>
          <p:nvSpPr>
            <p:cNvPr id="6" name="Rectangle 5">
              <a:extLst>
                <a:ext uri="{FF2B5EF4-FFF2-40B4-BE49-F238E27FC236}">
                  <a16:creationId xmlns:a16="http://schemas.microsoft.com/office/drawing/2014/main" id="{3056E5D1-D814-ED9B-4427-B20906C4086E}"/>
                </a:ext>
              </a:extLst>
            </p:cNvPr>
            <p:cNvSpPr/>
            <p:nvPr/>
          </p:nvSpPr>
          <p:spPr>
            <a:xfrm>
              <a:off x="4267200" y="4334934"/>
              <a:ext cx="2810934" cy="558800"/>
            </a:xfrm>
            <a:prstGeom prst="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SORGENTE FREDDA (T1)</a:t>
              </a:r>
              <a:endParaRPr lang="en-US" dirty="0"/>
            </a:p>
          </p:txBody>
        </p:sp>
        <p:sp>
          <p:nvSpPr>
            <p:cNvPr id="7" name="Oval 6">
              <a:extLst>
                <a:ext uri="{FF2B5EF4-FFF2-40B4-BE49-F238E27FC236}">
                  <a16:creationId xmlns:a16="http://schemas.microsoft.com/office/drawing/2014/main" id="{F42BDDE2-C389-CCCC-59F3-545812429610}"/>
                </a:ext>
              </a:extLst>
            </p:cNvPr>
            <p:cNvSpPr>
              <a:spLocks noChangeAspect="1"/>
            </p:cNvSpPr>
            <p:nvPr/>
          </p:nvSpPr>
          <p:spPr>
            <a:xfrm>
              <a:off x="5239777" y="2607189"/>
              <a:ext cx="830823" cy="830823"/>
            </a:xfrm>
            <a:prstGeom prst="ellipse">
              <a:avLst/>
            </a:prstGeom>
            <a:solidFill>
              <a:schemeClr val="bg2">
                <a:lumMod val="9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BB4F3AE5-5719-7D2C-6604-91EE7D16C2E4}"/>
                </a:ext>
              </a:extLst>
            </p:cNvPr>
            <p:cNvSpPr txBox="1"/>
            <p:nvPr/>
          </p:nvSpPr>
          <p:spPr>
            <a:xfrm>
              <a:off x="5375788" y="2837934"/>
              <a:ext cx="558800" cy="369332"/>
            </a:xfrm>
            <a:prstGeom prst="rect">
              <a:avLst/>
            </a:prstGeom>
            <a:noFill/>
          </p:spPr>
          <p:txBody>
            <a:bodyPr wrap="square" rtlCol="0">
              <a:spAutoFit/>
            </a:bodyPr>
            <a:lstStyle/>
            <a:p>
              <a:pPr algn="ctr"/>
              <a:r>
                <a:rPr lang="it-IT" dirty="0"/>
                <a:t>M</a:t>
              </a:r>
              <a:endParaRPr lang="en-US" dirty="0"/>
            </a:p>
          </p:txBody>
        </p:sp>
        <p:sp>
          <p:nvSpPr>
            <p:cNvPr id="9" name="Arrow: Down 8">
              <a:extLst>
                <a:ext uri="{FF2B5EF4-FFF2-40B4-BE49-F238E27FC236}">
                  <a16:creationId xmlns:a16="http://schemas.microsoft.com/office/drawing/2014/main" id="{4E3280F4-78E2-742F-23F7-5E91072A24A8}"/>
                </a:ext>
              </a:extLst>
            </p:cNvPr>
            <p:cNvSpPr/>
            <p:nvPr/>
          </p:nvSpPr>
          <p:spPr>
            <a:xfrm>
              <a:off x="5479930" y="1882049"/>
              <a:ext cx="350515" cy="601903"/>
            </a:xfrm>
            <a:prstGeom prst="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Down 9">
              <a:extLst>
                <a:ext uri="{FF2B5EF4-FFF2-40B4-BE49-F238E27FC236}">
                  <a16:creationId xmlns:a16="http://schemas.microsoft.com/office/drawing/2014/main" id="{161C58D2-541C-8B39-1DB8-2D6794C14CC3}"/>
                </a:ext>
              </a:extLst>
            </p:cNvPr>
            <p:cNvSpPr/>
            <p:nvPr/>
          </p:nvSpPr>
          <p:spPr>
            <a:xfrm>
              <a:off x="5479929" y="3561249"/>
              <a:ext cx="350515" cy="601903"/>
            </a:xfrm>
            <a:prstGeom prst="down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Down 10">
              <a:extLst>
                <a:ext uri="{FF2B5EF4-FFF2-40B4-BE49-F238E27FC236}">
                  <a16:creationId xmlns:a16="http://schemas.microsoft.com/office/drawing/2014/main" id="{6A939EFC-DE6E-FA31-DDE8-01C7F39F6CB9}"/>
                </a:ext>
              </a:extLst>
            </p:cNvPr>
            <p:cNvSpPr/>
            <p:nvPr/>
          </p:nvSpPr>
          <p:spPr>
            <a:xfrm rot="16200000">
              <a:off x="6687248" y="2357296"/>
              <a:ext cx="350515" cy="1311789"/>
            </a:xfrm>
            <a:prstGeom prst="downArrow">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5B6BC4E4-34B2-8EE7-9ACA-20A3740AB193}"/>
                    </a:ext>
                  </a:extLst>
                </p:cNvPr>
                <p:cNvSpPr txBox="1"/>
                <p:nvPr/>
              </p:nvSpPr>
              <p:spPr>
                <a:xfrm>
                  <a:off x="4922617" y="1991573"/>
                  <a:ext cx="420051"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𝐶</m:t>
                            </m:r>
                          </m:sub>
                        </m:sSub>
                      </m:oMath>
                    </m:oMathPara>
                  </a14:m>
                  <a:endParaRPr lang="en-US" sz="2400" dirty="0"/>
                </a:p>
              </p:txBody>
            </p:sp>
          </mc:Choice>
          <mc:Fallback xmlns="">
            <p:sp>
              <p:nvSpPr>
                <p:cNvPr id="12" name="TextBox 11">
                  <a:extLst>
                    <a:ext uri="{FF2B5EF4-FFF2-40B4-BE49-F238E27FC236}">
                      <a16:creationId xmlns:a16="http://schemas.microsoft.com/office/drawing/2014/main" id="{5B6BC4E4-34B2-8EE7-9ACA-20A3740AB193}"/>
                    </a:ext>
                  </a:extLst>
                </p:cNvPr>
                <p:cNvSpPr txBox="1">
                  <a:spLocks noRot="1" noChangeAspect="1" noMove="1" noResize="1" noEditPoints="1" noAdjustHandles="1" noChangeArrowheads="1" noChangeShapeType="1" noTextEdit="1"/>
                </p:cNvSpPr>
                <p:nvPr/>
              </p:nvSpPr>
              <p:spPr>
                <a:xfrm>
                  <a:off x="4922617" y="1991573"/>
                  <a:ext cx="420051" cy="369332"/>
                </a:xfrm>
                <a:prstGeom prst="rect">
                  <a:avLst/>
                </a:prstGeom>
                <a:blipFill>
                  <a:blip r:embed="rId2"/>
                  <a:stretch>
                    <a:fillRect l="-24638" r="-4348" b="-2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575B9D1F-58EC-958A-A483-20776FB59A92}"/>
                    </a:ext>
                  </a:extLst>
                </p:cNvPr>
                <p:cNvSpPr txBox="1"/>
                <p:nvPr/>
              </p:nvSpPr>
              <p:spPr>
                <a:xfrm>
                  <a:off x="4977418" y="3561249"/>
                  <a:ext cx="42268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𝐹</m:t>
                            </m:r>
                          </m:sub>
                        </m:sSub>
                      </m:oMath>
                    </m:oMathPara>
                  </a14:m>
                  <a:endParaRPr lang="en-US" sz="2400" dirty="0"/>
                </a:p>
              </p:txBody>
            </p:sp>
          </mc:Choice>
          <mc:Fallback xmlns="">
            <p:sp>
              <p:nvSpPr>
                <p:cNvPr id="13" name="TextBox 12">
                  <a:extLst>
                    <a:ext uri="{FF2B5EF4-FFF2-40B4-BE49-F238E27FC236}">
                      <a16:creationId xmlns:a16="http://schemas.microsoft.com/office/drawing/2014/main" id="{575B9D1F-58EC-958A-A483-20776FB59A92}"/>
                    </a:ext>
                  </a:extLst>
                </p:cNvPr>
                <p:cNvSpPr txBox="1">
                  <a:spLocks noRot="1" noChangeAspect="1" noMove="1" noResize="1" noEditPoints="1" noAdjustHandles="1" noChangeArrowheads="1" noChangeShapeType="1" noTextEdit="1"/>
                </p:cNvSpPr>
                <p:nvPr/>
              </p:nvSpPr>
              <p:spPr>
                <a:xfrm>
                  <a:off x="4977418" y="3561249"/>
                  <a:ext cx="422680" cy="369332"/>
                </a:xfrm>
                <a:prstGeom prst="rect">
                  <a:avLst/>
                </a:prstGeom>
                <a:blipFill>
                  <a:blip r:embed="rId3"/>
                  <a:stretch>
                    <a:fillRect l="-24638" r="-4348" b="-2623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34BFCEAA-6230-FEF0-382F-65FF8BE41CA8}"/>
                    </a:ext>
                  </a:extLst>
                </p:cNvPr>
                <p:cNvSpPr txBox="1"/>
                <p:nvPr/>
              </p:nvSpPr>
              <p:spPr>
                <a:xfrm>
                  <a:off x="7586661" y="2837932"/>
                  <a:ext cx="232307"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it-IT" sz="2400" i="1" smtClean="0">
                            <a:latin typeface="Cambria Math" panose="02040503050406030204" pitchFamily="18" charset="0"/>
                          </a:rPr>
                          <m:t>𝐿</m:t>
                        </m:r>
                      </m:oMath>
                    </m:oMathPara>
                  </a14:m>
                  <a:endParaRPr lang="en-US" sz="2400" dirty="0"/>
                </a:p>
              </p:txBody>
            </p:sp>
          </mc:Choice>
          <mc:Fallback xmlns="">
            <p:sp>
              <p:nvSpPr>
                <p:cNvPr id="14" name="TextBox 13">
                  <a:extLst>
                    <a:ext uri="{FF2B5EF4-FFF2-40B4-BE49-F238E27FC236}">
                      <a16:creationId xmlns:a16="http://schemas.microsoft.com/office/drawing/2014/main" id="{34BFCEAA-6230-FEF0-382F-65FF8BE41CA8}"/>
                    </a:ext>
                  </a:extLst>
                </p:cNvPr>
                <p:cNvSpPr txBox="1">
                  <a:spLocks noRot="1" noChangeAspect="1" noMove="1" noResize="1" noEditPoints="1" noAdjustHandles="1" noChangeArrowheads="1" noChangeShapeType="1" noTextEdit="1"/>
                </p:cNvSpPr>
                <p:nvPr/>
              </p:nvSpPr>
              <p:spPr>
                <a:xfrm>
                  <a:off x="7586661" y="2837932"/>
                  <a:ext cx="232307" cy="369332"/>
                </a:xfrm>
                <a:prstGeom prst="rect">
                  <a:avLst/>
                </a:prstGeom>
                <a:blipFill>
                  <a:blip r:embed="rId4"/>
                  <a:stretch>
                    <a:fillRect l="-31579" r="-31579" b="-5000"/>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8AB6EF57-30AB-1B0B-6699-32AAE2D774F6}"/>
                  </a:ext>
                </a:extLst>
              </p:cNvPr>
              <p:cNvSpPr txBox="1"/>
              <p:nvPr/>
            </p:nvSpPr>
            <p:spPr>
              <a:xfrm>
                <a:off x="3261946" y="1521886"/>
                <a:ext cx="420051"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𝐶</m:t>
                          </m:r>
                        </m:sub>
                      </m:sSub>
                    </m:oMath>
                  </m:oMathPara>
                </a14:m>
                <a:endParaRPr lang="en-US" sz="2400" dirty="0"/>
              </a:p>
            </p:txBody>
          </p:sp>
        </mc:Choice>
        <mc:Fallback xmlns="">
          <p:sp>
            <p:nvSpPr>
              <p:cNvPr id="16" name="TextBox 15">
                <a:extLst>
                  <a:ext uri="{FF2B5EF4-FFF2-40B4-BE49-F238E27FC236}">
                    <a16:creationId xmlns:a16="http://schemas.microsoft.com/office/drawing/2014/main" id="{8AB6EF57-30AB-1B0B-6699-32AAE2D774F6}"/>
                  </a:ext>
                </a:extLst>
              </p:cNvPr>
              <p:cNvSpPr txBox="1">
                <a:spLocks noRot="1" noChangeAspect="1" noMove="1" noResize="1" noEditPoints="1" noAdjustHandles="1" noChangeArrowheads="1" noChangeShapeType="1" noTextEdit="1"/>
              </p:cNvSpPr>
              <p:nvPr/>
            </p:nvSpPr>
            <p:spPr>
              <a:xfrm>
                <a:off x="3261946" y="1521886"/>
                <a:ext cx="420051" cy="369332"/>
              </a:xfrm>
              <a:prstGeom prst="rect">
                <a:avLst/>
              </a:prstGeom>
              <a:blipFill>
                <a:blip r:embed="rId5"/>
                <a:stretch>
                  <a:fillRect l="-24638" r="-4348" b="-2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F36BBED7-37BB-D407-0F01-EC6EB208AECA}"/>
                  </a:ext>
                </a:extLst>
              </p:cNvPr>
              <p:cNvSpPr txBox="1"/>
              <p:nvPr/>
            </p:nvSpPr>
            <p:spPr>
              <a:xfrm>
                <a:off x="4525092" y="4832228"/>
                <a:ext cx="42268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𝐹</m:t>
                          </m:r>
                        </m:sub>
                      </m:sSub>
                    </m:oMath>
                  </m:oMathPara>
                </a14:m>
                <a:endParaRPr lang="en-US" sz="2400" dirty="0"/>
              </a:p>
            </p:txBody>
          </p:sp>
        </mc:Choice>
        <mc:Fallback xmlns="">
          <p:sp>
            <p:nvSpPr>
              <p:cNvPr id="21" name="TextBox 20">
                <a:extLst>
                  <a:ext uri="{FF2B5EF4-FFF2-40B4-BE49-F238E27FC236}">
                    <a16:creationId xmlns:a16="http://schemas.microsoft.com/office/drawing/2014/main" id="{F36BBED7-37BB-D407-0F01-EC6EB208AECA}"/>
                  </a:ext>
                </a:extLst>
              </p:cNvPr>
              <p:cNvSpPr txBox="1">
                <a:spLocks noRot="1" noChangeAspect="1" noMove="1" noResize="1" noEditPoints="1" noAdjustHandles="1" noChangeArrowheads="1" noChangeShapeType="1" noTextEdit="1"/>
              </p:cNvSpPr>
              <p:nvPr/>
            </p:nvSpPr>
            <p:spPr>
              <a:xfrm>
                <a:off x="4525092" y="4832228"/>
                <a:ext cx="422680" cy="369332"/>
              </a:xfrm>
              <a:prstGeom prst="rect">
                <a:avLst/>
              </a:prstGeom>
              <a:blipFill>
                <a:blip r:embed="rId6"/>
                <a:stretch>
                  <a:fillRect l="-24286" r="-2857" b="-28333"/>
                </a:stretch>
              </a:blipFill>
            </p:spPr>
            <p:txBody>
              <a:bodyPr/>
              <a:lstStyle/>
              <a:p>
                <a:r>
                  <a:rPr lang="en-US">
                    <a:noFill/>
                  </a:rPr>
                  <a:t> </a:t>
                </a:r>
              </a:p>
            </p:txBody>
          </p:sp>
        </mc:Fallback>
      </mc:AlternateContent>
      <p:sp>
        <p:nvSpPr>
          <p:cNvPr id="42" name="TextBox 41">
            <a:extLst>
              <a:ext uri="{FF2B5EF4-FFF2-40B4-BE49-F238E27FC236}">
                <a16:creationId xmlns:a16="http://schemas.microsoft.com/office/drawing/2014/main" id="{6E48BEA7-0A6B-CF8B-6A5C-9AB76439B69D}"/>
              </a:ext>
            </a:extLst>
          </p:cNvPr>
          <p:cNvSpPr txBox="1"/>
          <p:nvPr/>
        </p:nvSpPr>
        <p:spPr>
          <a:xfrm>
            <a:off x="2190170" y="2124981"/>
            <a:ext cx="501505" cy="369332"/>
          </a:xfrm>
          <a:prstGeom prst="rect">
            <a:avLst/>
          </a:prstGeom>
          <a:noFill/>
        </p:spPr>
        <p:txBody>
          <a:bodyPr wrap="square" rtlCol="0">
            <a:spAutoFit/>
          </a:bodyPr>
          <a:lstStyle/>
          <a:p>
            <a:r>
              <a:rPr lang="it-IT" b="1" dirty="0">
                <a:solidFill>
                  <a:srgbClr val="FF0000"/>
                </a:solidFill>
              </a:rPr>
              <a:t>T2</a:t>
            </a:r>
            <a:endParaRPr lang="en-US" b="1" dirty="0">
              <a:solidFill>
                <a:srgbClr val="FF0000"/>
              </a:solidFill>
            </a:endParaRPr>
          </a:p>
        </p:txBody>
      </p:sp>
      <p:sp>
        <p:nvSpPr>
          <p:cNvPr id="46" name="TextBox 45">
            <a:extLst>
              <a:ext uri="{FF2B5EF4-FFF2-40B4-BE49-F238E27FC236}">
                <a16:creationId xmlns:a16="http://schemas.microsoft.com/office/drawing/2014/main" id="{C128FF24-8107-520E-8228-D5C56BF5A1EB}"/>
              </a:ext>
            </a:extLst>
          </p:cNvPr>
          <p:cNvSpPr txBox="1"/>
          <p:nvPr/>
        </p:nvSpPr>
        <p:spPr>
          <a:xfrm>
            <a:off x="6430329" y="4465692"/>
            <a:ext cx="501505" cy="369332"/>
          </a:xfrm>
          <a:prstGeom prst="rect">
            <a:avLst/>
          </a:prstGeom>
          <a:noFill/>
        </p:spPr>
        <p:txBody>
          <a:bodyPr wrap="square" rtlCol="0">
            <a:spAutoFit/>
          </a:bodyPr>
          <a:lstStyle/>
          <a:p>
            <a:r>
              <a:rPr lang="it-IT" b="1" dirty="0">
                <a:solidFill>
                  <a:srgbClr val="0070C0"/>
                </a:solidFill>
              </a:rPr>
              <a:t>T1</a:t>
            </a:r>
            <a:endParaRPr lang="en-US" b="1" dirty="0">
              <a:solidFill>
                <a:srgbClr val="0070C0"/>
              </a:solidFill>
            </a:endParaRPr>
          </a:p>
        </p:txBody>
      </p:sp>
      <p:sp>
        <p:nvSpPr>
          <p:cNvPr id="56" name="Freeform: Shape 55">
            <a:extLst>
              <a:ext uri="{FF2B5EF4-FFF2-40B4-BE49-F238E27FC236}">
                <a16:creationId xmlns:a16="http://schemas.microsoft.com/office/drawing/2014/main" id="{485D7673-0AC0-5715-E3F0-B6ADEDE9E7E9}"/>
              </a:ext>
            </a:extLst>
          </p:cNvPr>
          <p:cNvSpPr/>
          <p:nvPr/>
        </p:nvSpPr>
        <p:spPr>
          <a:xfrm rot="20501574">
            <a:off x="3206242" y="2557658"/>
            <a:ext cx="410731" cy="2259068"/>
          </a:xfrm>
          <a:custGeom>
            <a:avLst/>
            <a:gdLst>
              <a:gd name="connsiteX0" fmla="*/ 1625600 w 1625600"/>
              <a:gd name="connsiteY0" fmla="*/ 1735667 h 1735667"/>
              <a:gd name="connsiteX1" fmla="*/ 567266 w 1625600"/>
              <a:gd name="connsiteY1" fmla="*/ 1151467 h 1735667"/>
              <a:gd name="connsiteX2" fmla="*/ 0 w 1625600"/>
              <a:gd name="connsiteY2" fmla="*/ 0 h 1735667"/>
            </a:gdLst>
            <a:ahLst/>
            <a:cxnLst>
              <a:cxn ang="0">
                <a:pos x="connsiteX0" y="connsiteY0"/>
              </a:cxn>
              <a:cxn ang="0">
                <a:pos x="connsiteX1" y="connsiteY1"/>
              </a:cxn>
              <a:cxn ang="0">
                <a:pos x="connsiteX2" y="connsiteY2"/>
              </a:cxn>
            </a:cxnLst>
            <a:rect l="l" t="t" r="r" b="b"/>
            <a:pathLst>
              <a:path w="1625600" h="1735667">
                <a:moveTo>
                  <a:pt x="1625600" y="1735667"/>
                </a:moveTo>
                <a:cubicBezTo>
                  <a:pt x="1231899" y="1588206"/>
                  <a:pt x="838199" y="1440745"/>
                  <a:pt x="567266" y="1151467"/>
                </a:cubicBezTo>
                <a:cubicBezTo>
                  <a:pt x="296333" y="862189"/>
                  <a:pt x="148166" y="431094"/>
                  <a:pt x="0" y="0"/>
                </a:cubicBezTo>
              </a:path>
            </a:pathLst>
          </a:cu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0ADDDE07-C861-5ACA-39BB-678ADE50301F}"/>
              </a:ext>
            </a:extLst>
          </p:cNvPr>
          <p:cNvSpPr>
            <a:spLocks noChangeAspect="1"/>
          </p:cNvSpPr>
          <p:nvPr/>
        </p:nvSpPr>
        <p:spPr>
          <a:xfrm flipH="1">
            <a:off x="3924398" y="4662967"/>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2" name="Straight Connector 71">
            <a:extLst>
              <a:ext uri="{FF2B5EF4-FFF2-40B4-BE49-F238E27FC236}">
                <a16:creationId xmlns:a16="http://schemas.microsoft.com/office/drawing/2014/main" id="{5FB82204-A2BF-C22A-A6C6-431F2DC214AD}"/>
              </a:ext>
            </a:extLst>
          </p:cNvPr>
          <p:cNvCxnSpPr>
            <a:cxnSpLocks/>
          </p:cNvCxnSpPr>
          <p:nvPr/>
        </p:nvCxnSpPr>
        <p:spPr>
          <a:xfrm>
            <a:off x="6194271" y="4709511"/>
            <a:ext cx="0" cy="850817"/>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cxnSp>
        <p:nvCxnSpPr>
          <p:cNvPr id="76" name="Straight Connector 75">
            <a:extLst>
              <a:ext uri="{FF2B5EF4-FFF2-40B4-BE49-F238E27FC236}">
                <a16:creationId xmlns:a16="http://schemas.microsoft.com/office/drawing/2014/main" id="{418D5579-4A81-3D0B-2061-D195310AE941}"/>
              </a:ext>
            </a:extLst>
          </p:cNvPr>
          <p:cNvCxnSpPr>
            <a:cxnSpLocks/>
          </p:cNvCxnSpPr>
          <p:nvPr/>
        </p:nvCxnSpPr>
        <p:spPr>
          <a:xfrm>
            <a:off x="1040093" y="4702696"/>
            <a:ext cx="2968787" cy="0"/>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sp>
        <p:nvSpPr>
          <p:cNvPr id="80" name="TextBox 79">
            <a:extLst>
              <a:ext uri="{FF2B5EF4-FFF2-40B4-BE49-F238E27FC236}">
                <a16:creationId xmlns:a16="http://schemas.microsoft.com/office/drawing/2014/main" id="{78D32B20-ACC1-CE78-942B-F76665D9BD1E}"/>
              </a:ext>
            </a:extLst>
          </p:cNvPr>
          <p:cNvSpPr txBox="1"/>
          <p:nvPr/>
        </p:nvSpPr>
        <p:spPr>
          <a:xfrm>
            <a:off x="3743350" y="4650357"/>
            <a:ext cx="350518" cy="369332"/>
          </a:xfrm>
          <a:prstGeom prst="rect">
            <a:avLst/>
          </a:prstGeom>
          <a:noFill/>
        </p:spPr>
        <p:txBody>
          <a:bodyPr wrap="square" rtlCol="0">
            <a:spAutoFit/>
          </a:bodyPr>
          <a:lstStyle/>
          <a:p>
            <a:r>
              <a:rPr lang="it-IT" dirty="0"/>
              <a:t>1</a:t>
            </a:r>
            <a:endParaRPr lang="en-US" dirty="0"/>
          </a:p>
        </p:txBody>
      </p:sp>
      <p:cxnSp>
        <p:nvCxnSpPr>
          <p:cNvPr id="18" name="Straight Connector 17">
            <a:extLst>
              <a:ext uri="{FF2B5EF4-FFF2-40B4-BE49-F238E27FC236}">
                <a16:creationId xmlns:a16="http://schemas.microsoft.com/office/drawing/2014/main" id="{EF4134C7-F121-4347-E6DC-A6E200F70CFF}"/>
              </a:ext>
            </a:extLst>
          </p:cNvPr>
          <p:cNvCxnSpPr>
            <a:cxnSpLocks/>
          </p:cNvCxnSpPr>
          <p:nvPr/>
        </p:nvCxnSpPr>
        <p:spPr>
          <a:xfrm>
            <a:off x="2861839" y="2618754"/>
            <a:ext cx="0" cy="2930615"/>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cxnSp>
        <p:nvCxnSpPr>
          <p:cNvPr id="22" name="Straight Arrow Connector 21">
            <a:extLst>
              <a:ext uri="{FF2B5EF4-FFF2-40B4-BE49-F238E27FC236}">
                <a16:creationId xmlns:a16="http://schemas.microsoft.com/office/drawing/2014/main" id="{27E44EF6-589F-3FA2-9814-35E75F5BF9B0}"/>
              </a:ext>
            </a:extLst>
          </p:cNvPr>
          <p:cNvCxnSpPr>
            <a:cxnSpLocks/>
            <a:stCxn id="56" idx="2"/>
          </p:cNvCxnSpPr>
          <p:nvPr/>
        </p:nvCxnSpPr>
        <p:spPr>
          <a:xfrm>
            <a:off x="2861838" y="2679335"/>
            <a:ext cx="1223327" cy="0"/>
          </a:xfrm>
          <a:prstGeom prst="straightConnector1">
            <a:avLst/>
          </a:pr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cxnSp>
      <p:cxnSp>
        <p:nvCxnSpPr>
          <p:cNvPr id="27" name="Straight Arrow Connector 26">
            <a:extLst>
              <a:ext uri="{FF2B5EF4-FFF2-40B4-BE49-F238E27FC236}">
                <a16:creationId xmlns:a16="http://schemas.microsoft.com/office/drawing/2014/main" id="{B20EAFB9-A891-3639-8521-C691D29A8985}"/>
              </a:ext>
            </a:extLst>
          </p:cNvPr>
          <p:cNvCxnSpPr>
            <a:cxnSpLocks/>
          </p:cNvCxnSpPr>
          <p:nvPr/>
        </p:nvCxnSpPr>
        <p:spPr>
          <a:xfrm flipH="1" flipV="1">
            <a:off x="3961377" y="4700485"/>
            <a:ext cx="2225431" cy="9026"/>
          </a:xfrm>
          <a:prstGeom prst="straightConnector1">
            <a:avLst/>
          </a:pr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cxnSp>
      <p:sp>
        <p:nvSpPr>
          <p:cNvPr id="34" name="Freeform: Shape 33">
            <a:extLst>
              <a:ext uri="{FF2B5EF4-FFF2-40B4-BE49-F238E27FC236}">
                <a16:creationId xmlns:a16="http://schemas.microsoft.com/office/drawing/2014/main" id="{5D3E9B94-49A3-82CE-8BA5-42FDE657D699}"/>
              </a:ext>
            </a:extLst>
          </p:cNvPr>
          <p:cNvSpPr/>
          <p:nvPr/>
        </p:nvSpPr>
        <p:spPr>
          <a:xfrm>
            <a:off x="4058920" y="2679699"/>
            <a:ext cx="2111996" cy="2001910"/>
          </a:xfrm>
          <a:custGeom>
            <a:avLst/>
            <a:gdLst>
              <a:gd name="connsiteX0" fmla="*/ 0 w 1203960"/>
              <a:gd name="connsiteY0" fmla="*/ 0 h 1107440"/>
              <a:gd name="connsiteX1" fmla="*/ 477520 w 1203960"/>
              <a:gd name="connsiteY1" fmla="*/ 650240 h 1107440"/>
              <a:gd name="connsiteX2" fmla="*/ 1203960 w 1203960"/>
              <a:gd name="connsiteY2" fmla="*/ 1107440 h 1107440"/>
            </a:gdLst>
            <a:ahLst/>
            <a:cxnLst>
              <a:cxn ang="0">
                <a:pos x="connsiteX0" y="connsiteY0"/>
              </a:cxn>
              <a:cxn ang="0">
                <a:pos x="connsiteX1" y="connsiteY1"/>
              </a:cxn>
              <a:cxn ang="0">
                <a:pos x="connsiteX2" y="connsiteY2"/>
              </a:cxn>
            </a:cxnLst>
            <a:rect l="l" t="t" r="r" b="b"/>
            <a:pathLst>
              <a:path w="1203960" h="1107440">
                <a:moveTo>
                  <a:pt x="0" y="0"/>
                </a:moveTo>
                <a:cubicBezTo>
                  <a:pt x="138430" y="232833"/>
                  <a:pt x="276860" y="465667"/>
                  <a:pt x="477520" y="650240"/>
                </a:cubicBezTo>
                <a:cubicBezTo>
                  <a:pt x="678180" y="834813"/>
                  <a:pt x="941070" y="971126"/>
                  <a:pt x="1203960" y="1107440"/>
                </a:cubicBezTo>
              </a:path>
            </a:pathLst>
          </a:cu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957E6073-B4AE-5213-0AB3-5F2B120813E1}"/>
              </a:ext>
            </a:extLst>
          </p:cNvPr>
          <p:cNvSpPr>
            <a:spLocks noChangeAspect="1"/>
          </p:cNvSpPr>
          <p:nvPr/>
        </p:nvSpPr>
        <p:spPr>
          <a:xfrm flipH="1">
            <a:off x="2833704" y="2604520"/>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121CD172-6672-E84C-B6D7-F5E367F7B717}"/>
              </a:ext>
            </a:extLst>
          </p:cNvPr>
          <p:cNvSpPr>
            <a:spLocks noChangeAspect="1"/>
          </p:cNvSpPr>
          <p:nvPr/>
        </p:nvSpPr>
        <p:spPr>
          <a:xfrm flipH="1">
            <a:off x="4030784" y="2618754"/>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15EDF02F-47F8-691C-F121-EEAE1AC2FF9F}"/>
              </a:ext>
            </a:extLst>
          </p:cNvPr>
          <p:cNvSpPr txBox="1"/>
          <p:nvPr/>
        </p:nvSpPr>
        <p:spPr>
          <a:xfrm>
            <a:off x="2562643" y="2328879"/>
            <a:ext cx="350518" cy="369332"/>
          </a:xfrm>
          <a:prstGeom prst="rect">
            <a:avLst/>
          </a:prstGeom>
          <a:noFill/>
        </p:spPr>
        <p:txBody>
          <a:bodyPr wrap="square" rtlCol="0">
            <a:spAutoFit/>
          </a:bodyPr>
          <a:lstStyle/>
          <a:p>
            <a:r>
              <a:rPr lang="it-IT" dirty="0"/>
              <a:t>2</a:t>
            </a:r>
            <a:endParaRPr lang="en-US" dirty="0"/>
          </a:p>
        </p:txBody>
      </p:sp>
      <p:sp>
        <p:nvSpPr>
          <p:cNvPr id="41" name="TextBox 40">
            <a:extLst>
              <a:ext uri="{FF2B5EF4-FFF2-40B4-BE49-F238E27FC236}">
                <a16:creationId xmlns:a16="http://schemas.microsoft.com/office/drawing/2014/main" id="{B018626E-C564-3E01-7F0A-C39BF99DAB27}"/>
              </a:ext>
            </a:extLst>
          </p:cNvPr>
          <p:cNvSpPr txBox="1"/>
          <p:nvPr/>
        </p:nvSpPr>
        <p:spPr>
          <a:xfrm>
            <a:off x="4031451" y="2328879"/>
            <a:ext cx="350518" cy="369332"/>
          </a:xfrm>
          <a:prstGeom prst="rect">
            <a:avLst/>
          </a:prstGeom>
          <a:noFill/>
        </p:spPr>
        <p:txBody>
          <a:bodyPr wrap="square" rtlCol="0">
            <a:spAutoFit/>
          </a:bodyPr>
          <a:lstStyle/>
          <a:p>
            <a:r>
              <a:rPr lang="it-IT" dirty="0"/>
              <a:t>3</a:t>
            </a:r>
            <a:endParaRPr lang="en-US" dirty="0"/>
          </a:p>
        </p:txBody>
      </p:sp>
      <p:sp>
        <p:nvSpPr>
          <p:cNvPr id="44" name="TextBox 43">
            <a:extLst>
              <a:ext uri="{FF2B5EF4-FFF2-40B4-BE49-F238E27FC236}">
                <a16:creationId xmlns:a16="http://schemas.microsoft.com/office/drawing/2014/main" id="{797AD423-73F4-00D3-28C2-2B553AB62DAF}"/>
              </a:ext>
            </a:extLst>
          </p:cNvPr>
          <p:cNvSpPr txBox="1"/>
          <p:nvPr/>
        </p:nvSpPr>
        <p:spPr>
          <a:xfrm>
            <a:off x="6144852" y="4647562"/>
            <a:ext cx="350518" cy="369332"/>
          </a:xfrm>
          <a:prstGeom prst="rect">
            <a:avLst/>
          </a:prstGeom>
          <a:noFill/>
        </p:spPr>
        <p:txBody>
          <a:bodyPr wrap="square" rtlCol="0">
            <a:spAutoFit/>
          </a:bodyPr>
          <a:lstStyle/>
          <a:p>
            <a:r>
              <a:rPr lang="it-IT" dirty="0"/>
              <a:t>4</a:t>
            </a:r>
            <a:endParaRPr lang="en-US" dirty="0"/>
          </a:p>
        </p:txBody>
      </p:sp>
      <p:sp>
        <p:nvSpPr>
          <p:cNvPr id="47" name="TextBox 46">
            <a:extLst>
              <a:ext uri="{FF2B5EF4-FFF2-40B4-BE49-F238E27FC236}">
                <a16:creationId xmlns:a16="http://schemas.microsoft.com/office/drawing/2014/main" id="{F8D561FA-1713-8139-851E-F19C08D5215C}"/>
              </a:ext>
            </a:extLst>
          </p:cNvPr>
          <p:cNvSpPr txBox="1"/>
          <p:nvPr/>
        </p:nvSpPr>
        <p:spPr>
          <a:xfrm>
            <a:off x="2710809" y="5539123"/>
            <a:ext cx="551131" cy="369332"/>
          </a:xfrm>
          <a:prstGeom prst="rect">
            <a:avLst/>
          </a:prstGeom>
          <a:noFill/>
        </p:spPr>
        <p:txBody>
          <a:bodyPr wrap="square" rtlCol="0">
            <a:spAutoFit/>
          </a:bodyPr>
          <a:lstStyle/>
          <a:p>
            <a:r>
              <a:rPr lang="it-IT" dirty="0"/>
              <a:t>Va</a:t>
            </a:r>
            <a:endParaRPr lang="en-US" dirty="0"/>
          </a:p>
        </p:txBody>
      </p:sp>
      <p:sp>
        <p:nvSpPr>
          <p:cNvPr id="48" name="TextBox 47">
            <a:extLst>
              <a:ext uri="{FF2B5EF4-FFF2-40B4-BE49-F238E27FC236}">
                <a16:creationId xmlns:a16="http://schemas.microsoft.com/office/drawing/2014/main" id="{8FC66F3D-62B6-763C-DBD4-538AF9C5D14A}"/>
              </a:ext>
            </a:extLst>
          </p:cNvPr>
          <p:cNvSpPr txBox="1"/>
          <p:nvPr/>
        </p:nvSpPr>
        <p:spPr>
          <a:xfrm>
            <a:off x="6044545" y="5549369"/>
            <a:ext cx="551131" cy="369332"/>
          </a:xfrm>
          <a:prstGeom prst="rect">
            <a:avLst/>
          </a:prstGeom>
          <a:noFill/>
        </p:spPr>
        <p:txBody>
          <a:bodyPr wrap="square" rtlCol="0">
            <a:spAutoFit/>
          </a:bodyPr>
          <a:lstStyle/>
          <a:p>
            <a:r>
              <a:rPr lang="it-IT" dirty="0"/>
              <a:t>Vb</a:t>
            </a:r>
            <a:endParaRPr lang="en-US" dirty="0"/>
          </a:p>
        </p:txBody>
      </p:sp>
      <p:cxnSp>
        <p:nvCxnSpPr>
          <p:cNvPr id="49" name="Straight Connector 48">
            <a:extLst>
              <a:ext uri="{FF2B5EF4-FFF2-40B4-BE49-F238E27FC236}">
                <a16:creationId xmlns:a16="http://schemas.microsoft.com/office/drawing/2014/main" id="{08A46F0D-8769-0CC0-B758-916282175A65}"/>
              </a:ext>
            </a:extLst>
          </p:cNvPr>
          <p:cNvCxnSpPr>
            <a:cxnSpLocks/>
          </p:cNvCxnSpPr>
          <p:nvPr/>
        </p:nvCxnSpPr>
        <p:spPr>
          <a:xfrm flipV="1">
            <a:off x="1040093" y="2676725"/>
            <a:ext cx="1803660" cy="5947"/>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sp>
        <p:nvSpPr>
          <p:cNvPr id="51" name="TextBox 50">
            <a:extLst>
              <a:ext uri="{FF2B5EF4-FFF2-40B4-BE49-F238E27FC236}">
                <a16:creationId xmlns:a16="http://schemas.microsoft.com/office/drawing/2014/main" id="{980ABF98-F60F-68CB-BDE7-E2025FE42993}"/>
              </a:ext>
            </a:extLst>
          </p:cNvPr>
          <p:cNvSpPr txBox="1"/>
          <p:nvPr/>
        </p:nvSpPr>
        <p:spPr>
          <a:xfrm>
            <a:off x="567860" y="4489381"/>
            <a:ext cx="551131" cy="369332"/>
          </a:xfrm>
          <a:prstGeom prst="rect">
            <a:avLst/>
          </a:prstGeom>
          <a:noFill/>
        </p:spPr>
        <p:txBody>
          <a:bodyPr wrap="square" rtlCol="0">
            <a:spAutoFit/>
          </a:bodyPr>
          <a:lstStyle/>
          <a:p>
            <a:r>
              <a:rPr lang="it-IT" dirty="0"/>
              <a:t>Pa</a:t>
            </a:r>
            <a:endParaRPr lang="en-US" dirty="0"/>
          </a:p>
        </p:txBody>
      </p:sp>
      <p:sp>
        <p:nvSpPr>
          <p:cNvPr id="52" name="TextBox 51">
            <a:extLst>
              <a:ext uri="{FF2B5EF4-FFF2-40B4-BE49-F238E27FC236}">
                <a16:creationId xmlns:a16="http://schemas.microsoft.com/office/drawing/2014/main" id="{4C328761-7377-6AF3-1730-947918A91B31}"/>
              </a:ext>
            </a:extLst>
          </p:cNvPr>
          <p:cNvSpPr txBox="1"/>
          <p:nvPr/>
        </p:nvSpPr>
        <p:spPr>
          <a:xfrm>
            <a:off x="566339" y="2419854"/>
            <a:ext cx="551131" cy="369332"/>
          </a:xfrm>
          <a:prstGeom prst="rect">
            <a:avLst/>
          </a:prstGeom>
          <a:noFill/>
        </p:spPr>
        <p:txBody>
          <a:bodyPr wrap="square" rtlCol="0">
            <a:spAutoFit/>
          </a:bodyPr>
          <a:lstStyle/>
          <a:p>
            <a:r>
              <a:rPr lang="it-IT" dirty="0"/>
              <a:t>Pb</a:t>
            </a:r>
            <a:endParaRPr lang="en-US" dirty="0"/>
          </a:p>
        </p:txBody>
      </p:sp>
      <p:sp>
        <p:nvSpPr>
          <p:cNvPr id="19" name="Oval 18">
            <a:extLst>
              <a:ext uri="{FF2B5EF4-FFF2-40B4-BE49-F238E27FC236}">
                <a16:creationId xmlns:a16="http://schemas.microsoft.com/office/drawing/2014/main" id="{901AA582-999D-9A07-2D81-FCBB2727A363}"/>
              </a:ext>
            </a:extLst>
          </p:cNvPr>
          <p:cNvSpPr>
            <a:spLocks noChangeAspect="1"/>
          </p:cNvSpPr>
          <p:nvPr/>
        </p:nvSpPr>
        <p:spPr>
          <a:xfrm flipH="1">
            <a:off x="6154542" y="4661301"/>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1">
            <a:extLst>
              <a:ext uri="{FF2B5EF4-FFF2-40B4-BE49-F238E27FC236}">
                <a16:creationId xmlns:a16="http://schemas.microsoft.com/office/drawing/2014/main" id="{C6CC4516-E414-CB6A-4759-CD9BF4482A31}"/>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Ciclo Brayton</a:t>
            </a:r>
            <a:endParaRPr lang="en-US" b="1" dirty="0"/>
          </a:p>
        </p:txBody>
      </p:sp>
    </p:spTree>
    <p:extLst>
      <p:ext uri="{BB962C8B-B14F-4D97-AF65-F5344CB8AC3E}">
        <p14:creationId xmlns:p14="http://schemas.microsoft.com/office/powerpoint/2010/main" val="8080104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E99350-F5A6-4A66-291A-054E5C5A16DF}"/>
            </a:ext>
          </a:extLst>
        </p:cNvPr>
        <p:cNvGrpSpPr/>
        <p:nvPr/>
      </p:nvGrpSpPr>
      <p:grpSpPr>
        <a:xfrm>
          <a:off x="0" y="0"/>
          <a:ext cx="0" cy="0"/>
          <a:chOff x="0" y="0"/>
          <a:chExt cx="0" cy="0"/>
        </a:xfrm>
      </p:grpSpPr>
      <p:cxnSp>
        <p:nvCxnSpPr>
          <p:cNvPr id="24" name="Straight Connector 23">
            <a:extLst>
              <a:ext uri="{FF2B5EF4-FFF2-40B4-BE49-F238E27FC236}">
                <a16:creationId xmlns:a16="http://schemas.microsoft.com/office/drawing/2014/main" id="{475CE269-9B5A-E1FE-02B8-C1B8F863E0A7}"/>
              </a:ext>
            </a:extLst>
          </p:cNvPr>
          <p:cNvCxnSpPr>
            <a:cxnSpLocks/>
          </p:cNvCxnSpPr>
          <p:nvPr/>
        </p:nvCxnSpPr>
        <p:spPr>
          <a:xfrm>
            <a:off x="1040093" y="1553634"/>
            <a:ext cx="0" cy="4006694"/>
          </a:xfrm>
          <a:prstGeom prst="line">
            <a:avLst/>
          </a:prstGeom>
          <a:ln>
            <a:headEnd type="triangl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873D83A6-33B2-F3F6-9F08-1DD3ACA56202}"/>
              </a:ext>
            </a:extLst>
          </p:cNvPr>
          <p:cNvCxnSpPr>
            <a:cxnSpLocks/>
          </p:cNvCxnSpPr>
          <p:nvPr/>
        </p:nvCxnSpPr>
        <p:spPr>
          <a:xfrm>
            <a:off x="1040093" y="5560328"/>
            <a:ext cx="5787368" cy="0"/>
          </a:xfrm>
          <a:prstGeom prst="line">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a16="http://schemas.microsoft.com/office/drawing/2014/main" id="{8D886B20-9B44-C522-CC91-9E9556D135D2}"/>
              </a:ext>
            </a:extLst>
          </p:cNvPr>
          <p:cNvSpPr txBox="1"/>
          <p:nvPr/>
        </p:nvSpPr>
        <p:spPr>
          <a:xfrm>
            <a:off x="607629" y="1368968"/>
            <a:ext cx="350518" cy="369332"/>
          </a:xfrm>
          <a:prstGeom prst="rect">
            <a:avLst/>
          </a:prstGeom>
          <a:noFill/>
        </p:spPr>
        <p:txBody>
          <a:bodyPr wrap="square" rtlCol="0">
            <a:spAutoFit/>
          </a:bodyPr>
          <a:lstStyle/>
          <a:p>
            <a:r>
              <a:rPr lang="it-IT" dirty="0"/>
              <a:t>P</a:t>
            </a:r>
            <a:endParaRPr lang="en-US" dirty="0"/>
          </a:p>
        </p:txBody>
      </p:sp>
      <p:sp>
        <p:nvSpPr>
          <p:cNvPr id="36" name="TextBox 35">
            <a:extLst>
              <a:ext uri="{FF2B5EF4-FFF2-40B4-BE49-F238E27FC236}">
                <a16:creationId xmlns:a16="http://schemas.microsoft.com/office/drawing/2014/main" id="{01FB3DDE-A9F8-562F-E0A0-32EEB21BD55E}"/>
              </a:ext>
            </a:extLst>
          </p:cNvPr>
          <p:cNvSpPr txBox="1"/>
          <p:nvPr/>
        </p:nvSpPr>
        <p:spPr>
          <a:xfrm>
            <a:off x="6827461" y="5492235"/>
            <a:ext cx="350518" cy="369332"/>
          </a:xfrm>
          <a:prstGeom prst="rect">
            <a:avLst/>
          </a:prstGeom>
          <a:noFill/>
        </p:spPr>
        <p:txBody>
          <a:bodyPr wrap="square" rtlCol="0">
            <a:spAutoFit/>
          </a:bodyPr>
          <a:lstStyle/>
          <a:p>
            <a:r>
              <a:rPr lang="it-IT" dirty="0"/>
              <a:t>v</a:t>
            </a:r>
            <a:endParaRPr lang="en-US" dirty="0"/>
          </a:p>
        </p:txBody>
      </p:sp>
      <p:sp>
        <p:nvSpPr>
          <p:cNvPr id="43" name="Arrow: Down 42">
            <a:extLst>
              <a:ext uri="{FF2B5EF4-FFF2-40B4-BE49-F238E27FC236}">
                <a16:creationId xmlns:a16="http://schemas.microsoft.com/office/drawing/2014/main" id="{463406D0-D1E2-365F-1E4C-68DCD3727A5C}"/>
              </a:ext>
            </a:extLst>
          </p:cNvPr>
          <p:cNvSpPr/>
          <p:nvPr/>
        </p:nvSpPr>
        <p:spPr>
          <a:xfrm>
            <a:off x="4869380" y="4781321"/>
            <a:ext cx="350515" cy="601903"/>
          </a:xfrm>
          <a:prstGeom prst="down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Down 44">
            <a:extLst>
              <a:ext uri="{FF2B5EF4-FFF2-40B4-BE49-F238E27FC236}">
                <a16:creationId xmlns:a16="http://schemas.microsoft.com/office/drawing/2014/main" id="{57D67990-E662-7679-70DB-99F683BB6455}"/>
              </a:ext>
            </a:extLst>
          </p:cNvPr>
          <p:cNvSpPr/>
          <p:nvPr/>
        </p:nvSpPr>
        <p:spPr>
          <a:xfrm>
            <a:off x="3296715" y="1978037"/>
            <a:ext cx="350515" cy="601903"/>
          </a:xfrm>
          <a:prstGeom prst="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ADBF8A32-4A0C-1DB8-85AE-27611C645895}"/>
                  </a:ext>
                </a:extLst>
              </p:cNvPr>
              <p:cNvSpPr txBox="1"/>
              <p:nvPr/>
            </p:nvSpPr>
            <p:spPr>
              <a:xfrm>
                <a:off x="3261946" y="1521886"/>
                <a:ext cx="420051"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𝐶</m:t>
                          </m:r>
                        </m:sub>
                      </m:sSub>
                    </m:oMath>
                  </m:oMathPara>
                </a14:m>
                <a:endParaRPr lang="en-US" sz="2400" dirty="0"/>
              </a:p>
            </p:txBody>
          </p:sp>
        </mc:Choice>
        <mc:Fallback xmlns="">
          <p:sp>
            <p:nvSpPr>
              <p:cNvPr id="16" name="TextBox 15">
                <a:extLst>
                  <a:ext uri="{FF2B5EF4-FFF2-40B4-BE49-F238E27FC236}">
                    <a16:creationId xmlns:a16="http://schemas.microsoft.com/office/drawing/2014/main" id="{ADBF8A32-4A0C-1DB8-85AE-27611C645895}"/>
                  </a:ext>
                </a:extLst>
              </p:cNvPr>
              <p:cNvSpPr txBox="1">
                <a:spLocks noRot="1" noChangeAspect="1" noMove="1" noResize="1" noEditPoints="1" noAdjustHandles="1" noChangeArrowheads="1" noChangeShapeType="1" noTextEdit="1"/>
              </p:cNvSpPr>
              <p:nvPr/>
            </p:nvSpPr>
            <p:spPr>
              <a:xfrm>
                <a:off x="3261946" y="1521886"/>
                <a:ext cx="420051" cy="369332"/>
              </a:xfrm>
              <a:prstGeom prst="rect">
                <a:avLst/>
              </a:prstGeom>
              <a:blipFill>
                <a:blip r:embed="rId2"/>
                <a:stretch>
                  <a:fillRect l="-24638" r="-4348" b="-2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8ABABD40-5493-A9F2-67B2-31C3109DCA2E}"/>
                  </a:ext>
                </a:extLst>
              </p:cNvPr>
              <p:cNvSpPr txBox="1"/>
              <p:nvPr/>
            </p:nvSpPr>
            <p:spPr>
              <a:xfrm>
                <a:off x="4525092" y="4832228"/>
                <a:ext cx="42268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it-IT" sz="2400" b="0" i="1" smtClean="0">
                              <a:latin typeface="Cambria Math" panose="02040503050406030204" pitchFamily="18" charset="0"/>
                            </a:rPr>
                            <m:t>𝑄</m:t>
                          </m:r>
                        </m:e>
                        <m:sub>
                          <m:r>
                            <a:rPr lang="it-IT" sz="2400" b="0" i="1" smtClean="0">
                              <a:latin typeface="Cambria Math" panose="02040503050406030204" pitchFamily="18" charset="0"/>
                            </a:rPr>
                            <m:t>𝐹</m:t>
                          </m:r>
                        </m:sub>
                      </m:sSub>
                    </m:oMath>
                  </m:oMathPara>
                </a14:m>
                <a:endParaRPr lang="en-US" sz="2400" dirty="0"/>
              </a:p>
            </p:txBody>
          </p:sp>
        </mc:Choice>
        <mc:Fallback xmlns="">
          <p:sp>
            <p:nvSpPr>
              <p:cNvPr id="21" name="TextBox 20">
                <a:extLst>
                  <a:ext uri="{FF2B5EF4-FFF2-40B4-BE49-F238E27FC236}">
                    <a16:creationId xmlns:a16="http://schemas.microsoft.com/office/drawing/2014/main" id="{8ABABD40-5493-A9F2-67B2-31C3109DCA2E}"/>
                  </a:ext>
                </a:extLst>
              </p:cNvPr>
              <p:cNvSpPr txBox="1">
                <a:spLocks noRot="1" noChangeAspect="1" noMove="1" noResize="1" noEditPoints="1" noAdjustHandles="1" noChangeArrowheads="1" noChangeShapeType="1" noTextEdit="1"/>
              </p:cNvSpPr>
              <p:nvPr/>
            </p:nvSpPr>
            <p:spPr>
              <a:xfrm>
                <a:off x="4525092" y="4832228"/>
                <a:ext cx="422680" cy="369332"/>
              </a:xfrm>
              <a:prstGeom prst="rect">
                <a:avLst/>
              </a:prstGeom>
              <a:blipFill>
                <a:blip r:embed="rId3"/>
                <a:stretch>
                  <a:fillRect l="-24286" r="-2857" b="-28333"/>
                </a:stretch>
              </a:blipFill>
            </p:spPr>
            <p:txBody>
              <a:bodyPr/>
              <a:lstStyle/>
              <a:p>
                <a:r>
                  <a:rPr lang="en-US">
                    <a:noFill/>
                  </a:rPr>
                  <a:t> </a:t>
                </a:r>
              </a:p>
            </p:txBody>
          </p:sp>
        </mc:Fallback>
      </mc:AlternateContent>
      <p:sp>
        <p:nvSpPr>
          <p:cNvPr id="42" name="TextBox 41">
            <a:extLst>
              <a:ext uri="{FF2B5EF4-FFF2-40B4-BE49-F238E27FC236}">
                <a16:creationId xmlns:a16="http://schemas.microsoft.com/office/drawing/2014/main" id="{E486F3EA-6156-1E1D-DE12-068765077FA3}"/>
              </a:ext>
            </a:extLst>
          </p:cNvPr>
          <p:cNvSpPr txBox="1"/>
          <p:nvPr/>
        </p:nvSpPr>
        <p:spPr>
          <a:xfrm>
            <a:off x="2190170" y="2124981"/>
            <a:ext cx="501505" cy="369332"/>
          </a:xfrm>
          <a:prstGeom prst="rect">
            <a:avLst/>
          </a:prstGeom>
          <a:noFill/>
        </p:spPr>
        <p:txBody>
          <a:bodyPr wrap="square" rtlCol="0">
            <a:spAutoFit/>
          </a:bodyPr>
          <a:lstStyle/>
          <a:p>
            <a:r>
              <a:rPr lang="it-IT" b="1" dirty="0">
                <a:solidFill>
                  <a:srgbClr val="FF0000"/>
                </a:solidFill>
              </a:rPr>
              <a:t>T2</a:t>
            </a:r>
            <a:endParaRPr lang="en-US" b="1" dirty="0">
              <a:solidFill>
                <a:srgbClr val="FF0000"/>
              </a:solidFill>
            </a:endParaRPr>
          </a:p>
        </p:txBody>
      </p:sp>
      <p:sp>
        <p:nvSpPr>
          <p:cNvPr id="46" name="TextBox 45">
            <a:extLst>
              <a:ext uri="{FF2B5EF4-FFF2-40B4-BE49-F238E27FC236}">
                <a16:creationId xmlns:a16="http://schemas.microsoft.com/office/drawing/2014/main" id="{81C8B3CA-4FD6-84D8-CF35-F0B304C4DADF}"/>
              </a:ext>
            </a:extLst>
          </p:cNvPr>
          <p:cNvSpPr txBox="1"/>
          <p:nvPr/>
        </p:nvSpPr>
        <p:spPr>
          <a:xfrm>
            <a:off x="6430329" y="4465692"/>
            <a:ext cx="501505" cy="369332"/>
          </a:xfrm>
          <a:prstGeom prst="rect">
            <a:avLst/>
          </a:prstGeom>
          <a:noFill/>
        </p:spPr>
        <p:txBody>
          <a:bodyPr wrap="square" rtlCol="0">
            <a:spAutoFit/>
          </a:bodyPr>
          <a:lstStyle/>
          <a:p>
            <a:r>
              <a:rPr lang="it-IT" b="1" dirty="0">
                <a:solidFill>
                  <a:srgbClr val="0070C0"/>
                </a:solidFill>
              </a:rPr>
              <a:t>T1</a:t>
            </a:r>
            <a:endParaRPr lang="en-US" b="1" dirty="0">
              <a:solidFill>
                <a:srgbClr val="0070C0"/>
              </a:solidFill>
            </a:endParaRPr>
          </a:p>
        </p:txBody>
      </p:sp>
      <p:sp>
        <p:nvSpPr>
          <p:cNvPr id="56" name="Freeform: Shape 55">
            <a:extLst>
              <a:ext uri="{FF2B5EF4-FFF2-40B4-BE49-F238E27FC236}">
                <a16:creationId xmlns:a16="http://schemas.microsoft.com/office/drawing/2014/main" id="{F8A60C86-743E-E557-616A-AF51352D2339}"/>
              </a:ext>
            </a:extLst>
          </p:cNvPr>
          <p:cNvSpPr/>
          <p:nvPr/>
        </p:nvSpPr>
        <p:spPr>
          <a:xfrm rot="20501574">
            <a:off x="3206242" y="2557658"/>
            <a:ext cx="410731" cy="2259068"/>
          </a:xfrm>
          <a:custGeom>
            <a:avLst/>
            <a:gdLst>
              <a:gd name="connsiteX0" fmla="*/ 1625600 w 1625600"/>
              <a:gd name="connsiteY0" fmla="*/ 1735667 h 1735667"/>
              <a:gd name="connsiteX1" fmla="*/ 567266 w 1625600"/>
              <a:gd name="connsiteY1" fmla="*/ 1151467 h 1735667"/>
              <a:gd name="connsiteX2" fmla="*/ 0 w 1625600"/>
              <a:gd name="connsiteY2" fmla="*/ 0 h 1735667"/>
            </a:gdLst>
            <a:ahLst/>
            <a:cxnLst>
              <a:cxn ang="0">
                <a:pos x="connsiteX0" y="connsiteY0"/>
              </a:cxn>
              <a:cxn ang="0">
                <a:pos x="connsiteX1" y="connsiteY1"/>
              </a:cxn>
              <a:cxn ang="0">
                <a:pos x="connsiteX2" y="connsiteY2"/>
              </a:cxn>
            </a:cxnLst>
            <a:rect l="l" t="t" r="r" b="b"/>
            <a:pathLst>
              <a:path w="1625600" h="1735667">
                <a:moveTo>
                  <a:pt x="1625600" y="1735667"/>
                </a:moveTo>
                <a:cubicBezTo>
                  <a:pt x="1231899" y="1588206"/>
                  <a:pt x="838199" y="1440745"/>
                  <a:pt x="567266" y="1151467"/>
                </a:cubicBezTo>
                <a:cubicBezTo>
                  <a:pt x="296333" y="862189"/>
                  <a:pt x="148166" y="431094"/>
                  <a:pt x="0" y="0"/>
                </a:cubicBezTo>
              </a:path>
            </a:pathLst>
          </a:cu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4DD7D408-1B6B-9746-A5F4-AAFCCD51DA32}"/>
              </a:ext>
            </a:extLst>
          </p:cNvPr>
          <p:cNvSpPr>
            <a:spLocks noChangeAspect="1"/>
          </p:cNvSpPr>
          <p:nvPr/>
        </p:nvSpPr>
        <p:spPr>
          <a:xfrm flipH="1">
            <a:off x="3924398" y="4662967"/>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2" name="Straight Connector 71">
            <a:extLst>
              <a:ext uri="{FF2B5EF4-FFF2-40B4-BE49-F238E27FC236}">
                <a16:creationId xmlns:a16="http://schemas.microsoft.com/office/drawing/2014/main" id="{CD74F756-54D7-5798-35D4-F7F2799FC137}"/>
              </a:ext>
            </a:extLst>
          </p:cNvPr>
          <p:cNvCxnSpPr>
            <a:cxnSpLocks/>
          </p:cNvCxnSpPr>
          <p:nvPr/>
        </p:nvCxnSpPr>
        <p:spPr>
          <a:xfrm>
            <a:off x="6194271" y="4709511"/>
            <a:ext cx="0" cy="850817"/>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cxnSp>
        <p:nvCxnSpPr>
          <p:cNvPr id="76" name="Straight Connector 75">
            <a:extLst>
              <a:ext uri="{FF2B5EF4-FFF2-40B4-BE49-F238E27FC236}">
                <a16:creationId xmlns:a16="http://schemas.microsoft.com/office/drawing/2014/main" id="{57E5357B-3312-9371-D480-859F824DD60F}"/>
              </a:ext>
            </a:extLst>
          </p:cNvPr>
          <p:cNvCxnSpPr>
            <a:cxnSpLocks/>
          </p:cNvCxnSpPr>
          <p:nvPr/>
        </p:nvCxnSpPr>
        <p:spPr>
          <a:xfrm>
            <a:off x="1040093" y="4702696"/>
            <a:ext cx="2968787" cy="0"/>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sp>
        <p:nvSpPr>
          <p:cNvPr id="80" name="TextBox 79">
            <a:extLst>
              <a:ext uri="{FF2B5EF4-FFF2-40B4-BE49-F238E27FC236}">
                <a16:creationId xmlns:a16="http://schemas.microsoft.com/office/drawing/2014/main" id="{3346A01D-91E1-30EC-31D4-88BD364BA419}"/>
              </a:ext>
            </a:extLst>
          </p:cNvPr>
          <p:cNvSpPr txBox="1"/>
          <p:nvPr/>
        </p:nvSpPr>
        <p:spPr>
          <a:xfrm>
            <a:off x="3743350" y="4650357"/>
            <a:ext cx="350518" cy="369332"/>
          </a:xfrm>
          <a:prstGeom prst="rect">
            <a:avLst/>
          </a:prstGeom>
          <a:noFill/>
        </p:spPr>
        <p:txBody>
          <a:bodyPr wrap="square" rtlCol="0">
            <a:spAutoFit/>
          </a:bodyPr>
          <a:lstStyle/>
          <a:p>
            <a:r>
              <a:rPr lang="it-IT" dirty="0"/>
              <a:t>1</a:t>
            </a:r>
            <a:endParaRPr lang="en-US" dirty="0"/>
          </a:p>
        </p:txBody>
      </p:sp>
      <p:cxnSp>
        <p:nvCxnSpPr>
          <p:cNvPr id="18" name="Straight Connector 17">
            <a:extLst>
              <a:ext uri="{FF2B5EF4-FFF2-40B4-BE49-F238E27FC236}">
                <a16:creationId xmlns:a16="http://schemas.microsoft.com/office/drawing/2014/main" id="{B51B2854-D8D4-A42F-9CA8-05AEDC6045D5}"/>
              </a:ext>
            </a:extLst>
          </p:cNvPr>
          <p:cNvCxnSpPr>
            <a:cxnSpLocks/>
          </p:cNvCxnSpPr>
          <p:nvPr/>
        </p:nvCxnSpPr>
        <p:spPr>
          <a:xfrm>
            <a:off x="2861839" y="2618754"/>
            <a:ext cx="0" cy="2930615"/>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cxnSp>
        <p:nvCxnSpPr>
          <p:cNvPr id="22" name="Straight Arrow Connector 21">
            <a:extLst>
              <a:ext uri="{FF2B5EF4-FFF2-40B4-BE49-F238E27FC236}">
                <a16:creationId xmlns:a16="http://schemas.microsoft.com/office/drawing/2014/main" id="{2C9D59F9-A43C-FD92-867B-330653B34069}"/>
              </a:ext>
            </a:extLst>
          </p:cNvPr>
          <p:cNvCxnSpPr>
            <a:cxnSpLocks/>
            <a:stCxn id="56" idx="2"/>
          </p:cNvCxnSpPr>
          <p:nvPr/>
        </p:nvCxnSpPr>
        <p:spPr>
          <a:xfrm>
            <a:off x="2861838" y="2679335"/>
            <a:ext cx="1223327" cy="0"/>
          </a:xfrm>
          <a:prstGeom prst="straightConnector1">
            <a:avLst/>
          </a:pr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cxnSp>
      <p:cxnSp>
        <p:nvCxnSpPr>
          <p:cNvPr id="27" name="Straight Arrow Connector 26">
            <a:extLst>
              <a:ext uri="{FF2B5EF4-FFF2-40B4-BE49-F238E27FC236}">
                <a16:creationId xmlns:a16="http://schemas.microsoft.com/office/drawing/2014/main" id="{B8361744-9E2C-CB52-B5AD-5E31F061879A}"/>
              </a:ext>
            </a:extLst>
          </p:cNvPr>
          <p:cNvCxnSpPr>
            <a:cxnSpLocks/>
          </p:cNvCxnSpPr>
          <p:nvPr/>
        </p:nvCxnSpPr>
        <p:spPr>
          <a:xfrm flipH="1" flipV="1">
            <a:off x="3961377" y="4700485"/>
            <a:ext cx="2225431" cy="9026"/>
          </a:xfrm>
          <a:prstGeom prst="straightConnector1">
            <a:avLst/>
          </a:pr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cxnSp>
      <p:sp>
        <p:nvSpPr>
          <p:cNvPr id="34" name="Freeform: Shape 33">
            <a:extLst>
              <a:ext uri="{FF2B5EF4-FFF2-40B4-BE49-F238E27FC236}">
                <a16:creationId xmlns:a16="http://schemas.microsoft.com/office/drawing/2014/main" id="{0B7DB914-851C-2F5C-E52D-D3440C88A35F}"/>
              </a:ext>
            </a:extLst>
          </p:cNvPr>
          <p:cNvSpPr/>
          <p:nvPr/>
        </p:nvSpPr>
        <p:spPr>
          <a:xfrm>
            <a:off x="4058920" y="2679699"/>
            <a:ext cx="2111996" cy="2001910"/>
          </a:xfrm>
          <a:custGeom>
            <a:avLst/>
            <a:gdLst>
              <a:gd name="connsiteX0" fmla="*/ 0 w 1203960"/>
              <a:gd name="connsiteY0" fmla="*/ 0 h 1107440"/>
              <a:gd name="connsiteX1" fmla="*/ 477520 w 1203960"/>
              <a:gd name="connsiteY1" fmla="*/ 650240 h 1107440"/>
              <a:gd name="connsiteX2" fmla="*/ 1203960 w 1203960"/>
              <a:gd name="connsiteY2" fmla="*/ 1107440 h 1107440"/>
            </a:gdLst>
            <a:ahLst/>
            <a:cxnLst>
              <a:cxn ang="0">
                <a:pos x="connsiteX0" y="connsiteY0"/>
              </a:cxn>
              <a:cxn ang="0">
                <a:pos x="connsiteX1" y="connsiteY1"/>
              </a:cxn>
              <a:cxn ang="0">
                <a:pos x="connsiteX2" y="connsiteY2"/>
              </a:cxn>
            </a:cxnLst>
            <a:rect l="l" t="t" r="r" b="b"/>
            <a:pathLst>
              <a:path w="1203960" h="1107440">
                <a:moveTo>
                  <a:pt x="0" y="0"/>
                </a:moveTo>
                <a:cubicBezTo>
                  <a:pt x="138430" y="232833"/>
                  <a:pt x="276860" y="465667"/>
                  <a:pt x="477520" y="650240"/>
                </a:cubicBezTo>
                <a:cubicBezTo>
                  <a:pt x="678180" y="834813"/>
                  <a:pt x="941070" y="971126"/>
                  <a:pt x="1203960" y="1107440"/>
                </a:cubicBezTo>
              </a:path>
            </a:pathLst>
          </a:custGeom>
          <a:noFill/>
          <a:ln>
            <a:headEnd type="none" w="med" len="med"/>
            <a:tailEnd type="arrow"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A228C0E0-191A-E21E-1B83-F76FE0A7C27C}"/>
              </a:ext>
            </a:extLst>
          </p:cNvPr>
          <p:cNvSpPr>
            <a:spLocks noChangeAspect="1"/>
          </p:cNvSpPr>
          <p:nvPr/>
        </p:nvSpPr>
        <p:spPr>
          <a:xfrm flipH="1">
            <a:off x="2833704" y="2604520"/>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2C7913B2-3D03-705F-2EC5-F90B8D08C608}"/>
              </a:ext>
            </a:extLst>
          </p:cNvPr>
          <p:cNvSpPr>
            <a:spLocks noChangeAspect="1"/>
          </p:cNvSpPr>
          <p:nvPr/>
        </p:nvSpPr>
        <p:spPr>
          <a:xfrm flipH="1">
            <a:off x="4030784" y="2618754"/>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8DEB5264-0683-7173-A8E6-784BF936FB6F}"/>
              </a:ext>
            </a:extLst>
          </p:cNvPr>
          <p:cNvSpPr txBox="1"/>
          <p:nvPr/>
        </p:nvSpPr>
        <p:spPr>
          <a:xfrm>
            <a:off x="2562643" y="2328879"/>
            <a:ext cx="350518" cy="369332"/>
          </a:xfrm>
          <a:prstGeom prst="rect">
            <a:avLst/>
          </a:prstGeom>
          <a:noFill/>
        </p:spPr>
        <p:txBody>
          <a:bodyPr wrap="square" rtlCol="0">
            <a:spAutoFit/>
          </a:bodyPr>
          <a:lstStyle/>
          <a:p>
            <a:r>
              <a:rPr lang="it-IT" dirty="0"/>
              <a:t>2</a:t>
            </a:r>
            <a:endParaRPr lang="en-US" dirty="0"/>
          </a:p>
        </p:txBody>
      </p:sp>
      <p:sp>
        <p:nvSpPr>
          <p:cNvPr id="41" name="TextBox 40">
            <a:extLst>
              <a:ext uri="{FF2B5EF4-FFF2-40B4-BE49-F238E27FC236}">
                <a16:creationId xmlns:a16="http://schemas.microsoft.com/office/drawing/2014/main" id="{963DF716-0926-16A5-D45E-25E7B099623A}"/>
              </a:ext>
            </a:extLst>
          </p:cNvPr>
          <p:cNvSpPr txBox="1"/>
          <p:nvPr/>
        </p:nvSpPr>
        <p:spPr>
          <a:xfrm>
            <a:off x="4031451" y="2328879"/>
            <a:ext cx="350518" cy="369332"/>
          </a:xfrm>
          <a:prstGeom prst="rect">
            <a:avLst/>
          </a:prstGeom>
          <a:noFill/>
        </p:spPr>
        <p:txBody>
          <a:bodyPr wrap="square" rtlCol="0">
            <a:spAutoFit/>
          </a:bodyPr>
          <a:lstStyle/>
          <a:p>
            <a:r>
              <a:rPr lang="it-IT" dirty="0"/>
              <a:t>3</a:t>
            </a:r>
            <a:endParaRPr lang="en-US" dirty="0"/>
          </a:p>
        </p:txBody>
      </p:sp>
      <p:sp>
        <p:nvSpPr>
          <p:cNvPr id="44" name="TextBox 43">
            <a:extLst>
              <a:ext uri="{FF2B5EF4-FFF2-40B4-BE49-F238E27FC236}">
                <a16:creationId xmlns:a16="http://schemas.microsoft.com/office/drawing/2014/main" id="{D3584E0E-7875-8929-548F-0CD01B84DE44}"/>
              </a:ext>
            </a:extLst>
          </p:cNvPr>
          <p:cNvSpPr txBox="1"/>
          <p:nvPr/>
        </p:nvSpPr>
        <p:spPr>
          <a:xfrm>
            <a:off x="6144852" y="4647562"/>
            <a:ext cx="350518" cy="369332"/>
          </a:xfrm>
          <a:prstGeom prst="rect">
            <a:avLst/>
          </a:prstGeom>
          <a:noFill/>
        </p:spPr>
        <p:txBody>
          <a:bodyPr wrap="square" rtlCol="0">
            <a:spAutoFit/>
          </a:bodyPr>
          <a:lstStyle/>
          <a:p>
            <a:r>
              <a:rPr lang="it-IT" dirty="0"/>
              <a:t>4</a:t>
            </a:r>
            <a:endParaRPr lang="en-US" dirty="0"/>
          </a:p>
        </p:txBody>
      </p:sp>
      <p:sp>
        <p:nvSpPr>
          <p:cNvPr id="47" name="TextBox 46">
            <a:extLst>
              <a:ext uri="{FF2B5EF4-FFF2-40B4-BE49-F238E27FC236}">
                <a16:creationId xmlns:a16="http://schemas.microsoft.com/office/drawing/2014/main" id="{A3874871-6487-EF81-C444-591848F57FBF}"/>
              </a:ext>
            </a:extLst>
          </p:cNvPr>
          <p:cNvSpPr txBox="1"/>
          <p:nvPr/>
        </p:nvSpPr>
        <p:spPr>
          <a:xfrm>
            <a:off x="2710809" y="5539123"/>
            <a:ext cx="551131" cy="369332"/>
          </a:xfrm>
          <a:prstGeom prst="rect">
            <a:avLst/>
          </a:prstGeom>
          <a:noFill/>
        </p:spPr>
        <p:txBody>
          <a:bodyPr wrap="square" rtlCol="0">
            <a:spAutoFit/>
          </a:bodyPr>
          <a:lstStyle/>
          <a:p>
            <a:r>
              <a:rPr lang="it-IT" dirty="0"/>
              <a:t>Va</a:t>
            </a:r>
            <a:endParaRPr lang="en-US" dirty="0"/>
          </a:p>
        </p:txBody>
      </p:sp>
      <p:sp>
        <p:nvSpPr>
          <p:cNvPr id="48" name="TextBox 47">
            <a:extLst>
              <a:ext uri="{FF2B5EF4-FFF2-40B4-BE49-F238E27FC236}">
                <a16:creationId xmlns:a16="http://schemas.microsoft.com/office/drawing/2014/main" id="{4886D041-291C-642D-E404-72B4BF1D01C4}"/>
              </a:ext>
            </a:extLst>
          </p:cNvPr>
          <p:cNvSpPr txBox="1"/>
          <p:nvPr/>
        </p:nvSpPr>
        <p:spPr>
          <a:xfrm>
            <a:off x="6044545" y="5549369"/>
            <a:ext cx="551131" cy="369332"/>
          </a:xfrm>
          <a:prstGeom prst="rect">
            <a:avLst/>
          </a:prstGeom>
          <a:noFill/>
        </p:spPr>
        <p:txBody>
          <a:bodyPr wrap="square" rtlCol="0">
            <a:spAutoFit/>
          </a:bodyPr>
          <a:lstStyle/>
          <a:p>
            <a:r>
              <a:rPr lang="it-IT" dirty="0"/>
              <a:t>Vb</a:t>
            </a:r>
            <a:endParaRPr lang="en-US" dirty="0"/>
          </a:p>
        </p:txBody>
      </p:sp>
      <p:cxnSp>
        <p:nvCxnSpPr>
          <p:cNvPr id="49" name="Straight Connector 48">
            <a:extLst>
              <a:ext uri="{FF2B5EF4-FFF2-40B4-BE49-F238E27FC236}">
                <a16:creationId xmlns:a16="http://schemas.microsoft.com/office/drawing/2014/main" id="{C5014757-ABF2-2DD6-E229-9D580E6FDF87}"/>
              </a:ext>
            </a:extLst>
          </p:cNvPr>
          <p:cNvCxnSpPr>
            <a:cxnSpLocks/>
          </p:cNvCxnSpPr>
          <p:nvPr/>
        </p:nvCxnSpPr>
        <p:spPr>
          <a:xfrm flipV="1">
            <a:off x="1040093" y="2676725"/>
            <a:ext cx="1803660" cy="5947"/>
          </a:xfrm>
          <a:prstGeom prst="line">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cxnSp>
      <p:sp>
        <p:nvSpPr>
          <p:cNvPr id="51" name="TextBox 50">
            <a:extLst>
              <a:ext uri="{FF2B5EF4-FFF2-40B4-BE49-F238E27FC236}">
                <a16:creationId xmlns:a16="http://schemas.microsoft.com/office/drawing/2014/main" id="{8D1E2FC5-D51C-E28E-3ACA-1CBC65069A6A}"/>
              </a:ext>
            </a:extLst>
          </p:cNvPr>
          <p:cNvSpPr txBox="1"/>
          <p:nvPr/>
        </p:nvSpPr>
        <p:spPr>
          <a:xfrm>
            <a:off x="567860" y="4489381"/>
            <a:ext cx="551131" cy="369332"/>
          </a:xfrm>
          <a:prstGeom prst="rect">
            <a:avLst/>
          </a:prstGeom>
          <a:noFill/>
        </p:spPr>
        <p:txBody>
          <a:bodyPr wrap="square" rtlCol="0">
            <a:spAutoFit/>
          </a:bodyPr>
          <a:lstStyle/>
          <a:p>
            <a:r>
              <a:rPr lang="it-IT" dirty="0"/>
              <a:t>Pa</a:t>
            </a:r>
            <a:endParaRPr lang="en-US" dirty="0"/>
          </a:p>
        </p:txBody>
      </p:sp>
      <p:sp>
        <p:nvSpPr>
          <p:cNvPr id="52" name="TextBox 51">
            <a:extLst>
              <a:ext uri="{FF2B5EF4-FFF2-40B4-BE49-F238E27FC236}">
                <a16:creationId xmlns:a16="http://schemas.microsoft.com/office/drawing/2014/main" id="{A8450418-E2AC-8A5B-2F5D-4058ACDBDA44}"/>
              </a:ext>
            </a:extLst>
          </p:cNvPr>
          <p:cNvSpPr txBox="1"/>
          <p:nvPr/>
        </p:nvSpPr>
        <p:spPr>
          <a:xfrm>
            <a:off x="566339" y="2419854"/>
            <a:ext cx="551131" cy="369332"/>
          </a:xfrm>
          <a:prstGeom prst="rect">
            <a:avLst/>
          </a:prstGeom>
          <a:noFill/>
        </p:spPr>
        <p:txBody>
          <a:bodyPr wrap="square" rtlCol="0">
            <a:spAutoFit/>
          </a:bodyPr>
          <a:lstStyle/>
          <a:p>
            <a:r>
              <a:rPr lang="it-IT" dirty="0"/>
              <a:t>Pb</a:t>
            </a:r>
            <a:endParaRPr lang="en-US" dirty="0"/>
          </a:p>
        </p:txBody>
      </p:sp>
      <p:sp>
        <p:nvSpPr>
          <p:cNvPr id="19" name="Oval 18">
            <a:extLst>
              <a:ext uri="{FF2B5EF4-FFF2-40B4-BE49-F238E27FC236}">
                <a16:creationId xmlns:a16="http://schemas.microsoft.com/office/drawing/2014/main" id="{EEFCBE47-AAE2-2E37-69AC-DB48CADD3816}"/>
              </a:ext>
            </a:extLst>
          </p:cNvPr>
          <p:cNvSpPr>
            <a:spLocks noChangeAspect="1"/>
          </p:cNvSpPr>
          <p:nvPr/>
        </p:nvSpPr>
        <p:spPr>
          <a:xfrm flipH="1">
            <a:off x="6154542" y="4661301"/>
            <a:ext cx="79457" cy="79457"/>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26363089-8365-1538-BB76-DCB2BFC498F7}"/>
                  </a:ext>
                </a:extLst>
              </p:cNvPr>
              <p:cNvSpPr txBox="1"/>
              <p:nvPr/>
            </p:nvSpPr>
            <p:spPr>
              <a:xfrm>
                <a:off x="6307017" y="1216021"/>
                <a:ext cx="6280150" cy="1736629"/>
              </a:xfrm>
              <a:prstGeom prst="rect">
                <a:avLst/>
              </a:prstGeom>
              <a:noFill/>
            </p:spPr>
            <p:txBody>
              <a:bodyPr wrap="square">
                <a:spAutoFit/>
              </a:bodyPr>
              <a:lstStyle/>
              <a:p>
                <a:pPr algn="just">
                  <a:lnSpc>
                    <a:spcPct val="115000"/>
                  </a:lnSpc>
                  <a:spcAft>
                    <a:spcPts val="800"/>
                  </a:spcAft>
                  <a:buNone/>
                </a:pPr>
                <a14:m>
                  <m:oMathPara xmlns:m="http://schemas.openxmlformats.org/officeDocument/2006/math">
                    <m:oMathParaPr>
                      <m:jc m:val="center"/>
                    </m:oMathParaPr>
                    <m:oMath xmlns:m="http://schemas.openxmlformats.org/officeDocument/2006/math">
                      <m:r>
                        <a:rPr lang="it-IT" sz="2400"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𝜂</m:t>
                      </m:r>
                      <m:r>
                        <a:rPr lang="it-IT" sz="240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=1</m:t>
                      </m:r>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m:t>
                      </m:r>
                      <m:f>
                        <m:fPr>
                          <m:ctrlPr>
                            <a:rPr lang="en-US"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fPr>
                        <m:num>
                          <m:sSub>
                            <m:sSubPr>
                              <m:ctrlPr>
                                <a:rPr lang="en-US"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sSubPr>
                            <m:e>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𝑄</m:t>
                              </m:r>
                            </m:e>
                            <m:sub>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𝐹</m:t>
                              </m:r>
                            </m:sub>
                          </m:sSub>
                        </m:num>
                        <m:den>
                          <m:sSub>
                            <m:sSubPr>
                              <m:ctrlPr>
                                <a:rPr lang="en-US"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sSubPr>
                            <m:e>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𝑄</m:t>
                              </m:r>
                            </m:e>
                            <m:sub>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𝐶</m:t>
                              </m:r>
                            </m:sub>
                          </m:sSub>
                        </m:den>
                      </m:f>
                      <m:r>
                        <a:rPr lang="it-IT" sz="240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=1</m:t>
                      </m:r>
                      <m:r>
                        <a:rPr lang="it-IT"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m:t>
                      </m:r>
                      <m:f>
                        <m:fPr>
                          <m:ctrlPr>
                            <a:rPr lang="en-US" sz="2400" i="1"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ctrlPr>
                        </m:fPr>
                        <m:num>
                          <m:r>
                            <a:rPr lang="en-US" sz="240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1</m:t>
                          </m:r>
                        </m:num>
                        <m:den>
                          <m:sSup>
                            <m:sSupPr>
                              <m:ctrlPr>
                                <a:rPr lang="en-US" sz="2400" i="1" kern="100" smtClean="0">
                                  <a:solidFill>
                                    <a:srgbClr val="000000"/>
                                  </a:solidFill>
                                  <a:effectLst/>
                                  <a:latin typeface="Cambria Math" panose="02040503050406030204" pitchFamily="18" charset="0"/>
                                  <a:cs typeface="Times New Roman" panose="02020603050405020304" pitchFamily="18" charset="0"/>
                                </a:rPr>
                              </m:ctrlPr>
                            </m:sSupPr>
                            <m:e>
                              <m:r>
                                <a:rPr lang="it-IT" sz="2400" b="0" i="1" kern="10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𝛽</m:t>
                              </m:r>
                            </m:e>
                            <m:sup>
                              <m:d>
                                <m:dPr>
                                  <m:ctrlPr>
                                    <a:rPr lang="en-US" sz="2400" i="1"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ctrlPr>
                                </m:dPr>
                                <m:e>
                                  <m:f>
                                    <m:fPr>
                                      <m:ctrlPr>
                                        <a:rPr lang="en-US" sz="2400" i="1"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ctrlPr>
                                    </m:fPr>
                                    <m:num>
                                      <m:r>
                                        <a:rPr lang="en-US" sz="2400" i="1"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𝛾</m:t>
                                      </m:r>
                                      <m:r>
                                        <a:rPr lang="en-US" sz="2400" i="1"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−1</m:t>
                                      </m:r>
                                    </m:num>
                                    <m:den>
                                      <m:r>
                                        <a:rPr lang="en-US" sz="2400" i="1"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𝛾</m:t>
                                      </m:r>
                                    </m:den>
                                  </m:f>
                                </m:e>
                              </m:d>
                            </m:sup>
                          </m:sSup>
                        </m:den>
                      </m:f>
                    </m:oMath>
                  </m:oMathPara>
                </a14:m>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15000"/>
                  </a:lnSpc>
                  <a:spcAft>
                    <a:spcPts val="800"/>
                  </a:spcAft>
                  <a:buFont typeface="Symbol" panose="05050102010706020507" pitchFamily="18" charset="2"/>
                  <a:buChar char=""/>
                </a:pPr>
                <a14:m>
                  <m:oMath xmlns:m="http://schemas.openxmlformats.org/officeDocument/2006/math">
                    <m:r>
                      <m:rPr>
                        <m:sty m:val="p"/>
                      </m:rPr>
                      <a:rPr lang="el-GR" sz="2400" i="1" kern="10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t>β</m:t>
                    </m:r>
                    <m:r>
                      <a:rPr lang="en-US" sz="240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m:t>
                    </m:r>
                    <m:r>
                      <m:rPr>
                        <m:sty m:val="p"/>
                      </m:rPr>
                      <a:rPr lang="en-US" sz="240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rapporto</m:t>
                    </m:r>
                    <m:r>
                      <a:rPr lang="en-US" sz="240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 </m:t>
                    </m:r>
                    <m:r>
                      <m:rPr>
                        <m:sty m:val="p"/>
                      </m:rPr>
                      <a:rPr lang="en-US" sz="240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di</m:t>
                    </m:r>
                    <m:r>
                      <a:rPr lang="en-US" sz="240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 </m:t>
                    </m:r>
                    <m:r>
                      <m:rPr>
                        <m:sty m:val="p"/>
                      </m:rPr>
                      <a:rPr lang="en-US" sz="240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compressione</m:t>
                    </m:r>
                    <m:r>
                      <a:rPr lang="en-US" sz="240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 </m:t>
                    </m:r>
                    <m:r>
                      <m:rPr>
                        <m:sty m:val="p"/>
                      </m:rPr>
                      <a:rPr lang="en-US" sz="240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Pb</m:t>
                    </m:r>
                    <m:r>
                      <a:rPr lang="en-US" sz="240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m:t>
                    </m:r>
                    <m:r>
                      <m:rPr>
                        <m:sty m:val="p"/>
                      </m:rPr>
                      <a:rPr lang="en-US" sz="2400" kern="10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Pa</m:t>
                    </m:r>
                  </m:oMath>
                </a14:m>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mc:Choice>
        <mc:Fallback xmlns="">
          <p:sp>
            <p:nvSpPr>
              <p:cNvPr id="4" name="TextBox 3">
                <a:extLst>
                  <a:ext uri="{FF2B5EF4-FFF2-40B4-BE49-F238E27FC236}">
                    <a16:creationId xmlns:a16="http://schemas.microsoft.com/office/drawing/2014/main" id="{26363089-8365-1538-BB76-DCB2BFC498F7}"/>
                  </a:ext>
                </a:extLst>
              </p:cNvPr>
              <p:cNvSpPr txBox="1">
                <a:spLocks noRot="1" noChangeAspect="1" noMove="1" noResize="1" noEditPoints="1" noAdjustHandles="1" noChangeArrowheads="1" noChangeShapeType="1" noTextEdit="1"/>
              </p:cNvSpPr>
              <p:nvPr/>
            </p:nvSpPr>
            <p:spPr>
              <a:xfrm>
                <a:off x="6307017" y="1216021"/>
                <a:ext cx="6280150" cy="1736629"/>
              </a:xfrm>
              <a:prstGeom prst="rect">
                <a:avLst/>
              </a:prstGeom>
              <a:blipFill>
                <a:blip r:embed="rId4"/>
                <a:stretch>
                  <a:fillRect l="-1553" b="-6667"/>
                </a:stretch>
              </a:blipFill>
            </p:spPr>
            <p:txBody>
              <a:bodyPr/>
              <a:lstStyle/>
              <a:p>
                <a:r>
                  <a:rPr lang="en-US">
                    <a:noFill/>
                  </a:rPr>
                  <a:t> </a:t>
                </a:r>
              </a:p>
            </p:txBody>
          </p:sp>
        </mc:Fallback>
      </mc:AlternateContent>
      <p:sp>
        <p:nvSpPr>
          <p:cNvPr id="17" name="Rectangle 16">
            <a:extLst>
              <a:ext uri="{FF2B5EF4-FFF2-40B4-BE49-F238E27FC236}">
                <a16:creationId xmlns:a16="http://schemas.microsoft.com/office/drawing/2014/main" id="{47774EA0-7598-0D8B-3790-5FA79A8C1E4B}"/>
              </a:ext>
            </a:extLst>
          </p:cNvPr>
          <p:cNvSpPr/>
          <p:nvPr/>
        </p:nvSpPr>
        <p:spPr>
          <a:xfrm>
            <a:off x="7397393" y="3612973"/>
            <a:ext cx="3390472" cy="1313671"/>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A yellow triangle with a exclamation mark&#10;&#10;Description automatically generated">
            <a:extLst>
              <a:ext uri="{FF2B5EF4-FFF2-40B4-BE49-F238E27FC236}">
                <a16:creationId xmlns:a16="http://schemas.microsoft.com/office/drawing/2014/main" id="{94C994E6-3F26-7037-47EA-D4A5E0F361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37625" y="2894001"/>
            <a:ext cx="1229860" cy="1229860"/>
          </a:xfrm>
          <a:prstGeom prst="rect">
            <a:avLst/>
          </a:prstGeom>
        </p:spPr>
      </p:pic>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560E8ADD-4ED5-235B-57CF-99DA2FA3471E}"/>
                  </a:ext>
                </a:extLst>
              </p:cNvPr>
              <p:cNvSpPr txBox="1"/>
              <p:nvPr/>
            </p:nvSpPr>
            <p:spPr>
              <a:xfrm>
                <a:off x="5788754" y="3785098"/>
                <a:ext cx="6444342" cy="95410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it-IT" sz="2800" i="1" kern="100" smtClean="0">
                              <a:solidFill>
                                <a:srgbClr val="000000"/>
                              </a:solidFill>
                              <a:effectLst/>
                              <a:latin typeface="Cambria Math" panose="02040503050406030204" pitchFamily="18" charset="0"/>
                              <a:cs typeface="Times New Roman" panose="02020603050405020304" pitchFamily="18" charset="0"/>
                            </a:rPr>
                          </m:ctrlPr>
                        </m:sSubPr>
                        <m:e>
                          <m:r>
                            <a:rPr lang="it-IT" sz="2800" i="1"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𝜂</m:t>
                          </m:r>
                        </m:e>
                        <m:sub>
                          <m:r>
                            <a:rPr lang="it-IT" sz="2800" b="0" i="1" kern="100" smtClean="0">
                              <a:solidFill>
                                <a:srgbClr val="000000"/>
                              </a:solidFill>
                              <a:effectLst/>
                              <a:latin typeface="Cambria Math" panose="02040503050406030204" pitchFamily="18" charset="0"/>
                              <a:cs typeface="Times New Roman" panose="02020603050405020304" pitchFamily="18" charset="0"/>
                            </a:rPr>
                            <m:t>𝑖𝑑𝑒𝑎𝑙𝑒</m:t>
                          </m:r>
                        </m:sub>
                      </m:sSub>
                      <m:r>
                        <a:rPr lang="it-IT" sz="2800"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m:t>
                      </m:r>
                      <m:r>
                        <a:rPr lang="it-IT" sz="2800" b="0" i="0"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40−70%</m:t>
                      </m:r>
                    </m:oMath>
                  </m:oMathPara>
                </a14:m>
                <a:endParaRPr lang="it-IT" sz="2800" b="0" kern="100" dirty="0">
                  <a:solidFill>
                    <a:srgbClr val="000000"/>
                  </a:solidFill>
                  <a:effectLst/>
                  <a:ea typeface="Aptos" panose="020B0004020202020204" pitchFamily="34"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sSub>
                        <m:sSubPr>
                          <m:ctrlPr>
                            <a:rPr lang="it-IT" sz="2800" i="1" kern="100">
                              <a:solidFill>
                                <a:srgbClr val="000000"/>
                              </a:solidFill>
                              <a:latin typeface="Cambria Math" panose="02040503050406030204" pitchFamily="18" charset="0"/>
                              <a:cs typeface="Times New Roman" panose="02020603050405020304" pitchFamily="18" charset="0"/>
                            </a:rPr>
                          </m:ctrlPr>
                        </m:sSubPr>
                        <m:e>
                          <m:r>
                            <a:rPr lang="it-IT" sz="2800" i="1"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𝜂</m:t>
                          </m:r>
                        </m:e>
                        <m:sub>
                          <m:r>
                            <a:rPr lang="it-IT" sz="2800" b="0" i="1" kern="100" smtClean="0">
                              <a:solidFill>
                                <a:srgbClr val="000000"/>
                              </a:solidFill>
                              <a:latin typeface="Cambria Math" panose="02040503050406030204" pitchFamily="18" charset="0"/>
                              <a:ea typeface="Aptos" panose="020B0004020202020204" pitchFamily="34" charset="0"/>
                              <a:cs typeface="Times New Roman" panose="02020603050405020304" pitchFamily="18" charset="0"/>
                            </a:rPr>
                            <m:t>𝑟</m:t>
                          </m:r>
                          <m:r>
                            <a:rPr lang="it-IT" sz="2800" i="1" kern="100">
                              <a:solidFill>
                                <a:srgbClr val="000000"/>
                              </a:solidFill>
                              <a:latin typeface="Cambria Math" panose="02040503050406030204" pitchFamily="18" charset="0"/>
                              <a:cs typeface="Times New Roman" panose="02020603050405020304" pitchFamily="18" charset="0"/>
                            </a:rPr>
                            <m:t>𝑒𝑎𝑙𝑒</m:t>
                          </m:r>
                        </m:sub>
                      </m:sSub>
                      <m:r>
                        <a:rPr lang="it-IT" sz="2800" i="1"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m:t>
                      </m:r>
                      <m:r>
                        <a:rPr lang="it-IT" sz="2800" b="0" i="0" kern="100" smtClean="0">
                          <a:solidFill>
                            <a:srgbClr val="000000"/>
                          </a:solidFill>
                          <a:latin typeface="Cambria Math" panose="02040503050406030204" pitchFamily="18" charset="0"/>
                          <a:ea typeface="Aptos" panose="020B0004020202020204" pitchFamily="34" charset="0"/>
                          <a:cs typeface="Times New Roman" panose="02020603050405020304" pitchFamily="18" charset="0"/>
                        </a:rPr>
                        <m:t>30−45</m:t>
                      </m:r>
                      <m:r>
                        <a:rPr lang="it-IT" sz="2800"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m:t>
                      </m:r>
                    </m:oMath>
                  </m:oMathPara>
                </a14:m>
                <a:endParaRPr lang="en-US" sz="2800" dirty="0"/>
              </a:p>
            </p:txBody>
          </p:sp>
        </mc:Choice>
        <mc:Fallback xmlns="">
          <p:sp>
            <p:nvSpPr>
              <p:cNvPr id="23" name="TextBox 22">
                <a:extLst>
                  <a:ext uri="{FF2B5EF4-FFF2-40B4-BE49-F238E27FC236}">
                    <a16:creationId xmlns:a16="http://schemas.microsoft.com/office/drawing/2014/main" id="{560E8ADD-4ED5-235B-57CF-99DA2FA3471E}"/>
                  </a:ext>
                </a:extLst>
              </p:cNvPr>
              <p:cNvSpPr txBox="1">
                <a:spLocks noRot="1" noChangeAspect="1" noMove="1" noResize="1" noEditPoints="1" noAdjustHandles="1" noChangeArrowheads="1" noChangeShapeType="1" noTextEdit="1"/>
              </p:cNvSpPr>
              <p:nvPr/>
            </p:nvSpPr>
            <p:spPr>
              <a:xfrm>
                <a:off x="5788754" y="3785098"/>
                <a:ext cx="6444342" cy="954107"/>
              </a:xfrm>
              <a:prstGeom prst="rect">
                <a:avLst/>
              </a:prstGeom>
              <a:blipFill>
                <a:blip r:embed="rId6"/>
                <a:stretch>
                  <a:fillRect/>
                </a:stretch>
              </a:blipFill>
            </p:spPr>
            <p:txBody>
              <a:bodyPr/>
              <a:lstStyle/>
              <a:p>
                <a:r>
                  <a:rPr lang="en-US">
                    <a:noFill/>
                  </a:rPr>
                  <a:t> </a:t>
                </a:r>
              </a:p>
            </p:txBody>
          </p:sp>
        </mc:Fallback>
      </mc:AlternateContent>
      <p:sp>
        <p:nvSpPr>
          <p:cNvPr id="6" name="Title 1">
            <a:extLst>
              <a:ext uri="{FF2B5EF4-FFF2-40B4-BE49-F238E27FC236}">
                <a16:creationId xmlns:a16="http://schemas.microsoft.com/office/drawing/2014/main" id="{D3DACD47-A413-B085-9C03-EDA7EBA40EA5}"/>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Ciclo Brayton</a:t>
            </a:r>
            <a:endParaRPr lang="en-US" b="1" dirty="0"/>
          </a:p>
        </p:txBody>
      </p:sp>
    </p:spTree>
    <p:extLst>
      <p:ext uri="{BB962C8B-B14F-4D97-AF65-F5344CB8AC3E}">
        <p14:creationId xmlns:p14="http://schemas.microsoft.com/office/powerpoint/2010/main" val="12739757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CB9704-AE00-9C7E-006B-99AE57B2CD01}"/>
            </a:ext>
          </a:extLst>
        </p:cNvPr>
        <p:cNvGrpSpPr/>
        <p:nvPr/>
      </p:nvGrpSpPr>
      <p:grpSpPr>
        <a:xfrm>
          <a:off x="0" y="0"/>
          <a:ext cx="0" cy="0"/>
          <a:chOff x="0" y="0"/>
          <a:chExt cx="0" cy="0"/>
        </a:xfrm>
      </p:grpSpPr>
      <p:pic>
        <p:nvPicPr>
          <p:cNvPr id="15362" name="Picture 2">
            <a:extLst>
              <a:ext uri="{FF2B5EF4-FFF2-40B4-BE49-F238E27FC236}">
                <a16:creationId xmlns:a16="http://schemas.microsoft.com/office/drawing/2014/main" id="{821E851D-F74E-5617-99F9-4B54E7F291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210962"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3AAD19E-195A-2051-9C39-137646180E2E}"/>
              </a:ext>
            </a:extLst>
          </p:cNvPr>
          <p:cNvSpPr txBox="1"/>
          <p:nvPr/>
        </p:nvSpPr>
        <p:spPr>
          <a:xfrm>
            <a:off x="0" y="6488668"/>
            <a:ext cx="6477000" cy="307777"/>
          </a:xfrm>
          <a:prstGeom prst="rect">
            <a:avLst/>
          </a:prstGeom>
          <a:noFill/>
        </p:spPr>
        <p:txBody>
          <a:bodyPr wrap="square">
            <a:spAutoFit/>
          </a:bodyPr>
          <a:lstStyle/>
          <a:p>
            <a:r>
              <a:rPr lang="en-US" sz="1400" dirty="0"/>
              <a:t>Fonte GIF: </a:t>
            </a:r>
            <a:r>
              <a:rPr lang="en-US" sz="1400" dirty="0" err="1"/>
              <a:t>Tirrenopower</a:t>
            </a:r>
            <a:endParaRPr lang="en-US" sz="1400" dirty="0"/>
          </a:p>
        </p:txBody>
      </p:sp>
      <p:sp>
        <p:nvSpPr>
          <p:cNvPr id="6" name="Rectangle 5">
            <a:extLst>
              <a:ext uri="{FF2B5EF4-FFF2-40B4-BE49-F238E27FC236}">
                <a16:creationId xmlns:a16="http://schemas.microsoft.com/office/drawing/2014/main" id="{3763D9F3-ABAC-847A-F062-3400729B185C}"/>
              </a:ext>
            </a:extLst>
          </p:cNvPr>
          <p:cNvSpPr/>
          <p:nvPr/>
        </p:nvSpPr>
        <p:spPr>
          <a:xfrm>
            <a:off x="5813735" y="406128"/>
            <a:ext cx="3390472" cy="1313671"/>
          </a:xfrm>
          <a:prstGeom prst="rect">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yellow triangle with a exclamation mark&#10;&#10;Description automatically generated">
            <a:extLst>
              <a:ext uri="{FF2B5EF4-FFF2-40B4-BE49-F238E27FC236}">
                <a16:creationId xmlns:a16="http://schemas.microsoft.com/office/drawing/2014/main" id="{A767FF0C-4A82-B309-9672-D9A628CE2B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53967" y="-312844"/>
            <a:ext cx="1229860" cy="1229860"/>
          </a:xfrm>
          <a:prstGeom prst="rect">
            <a:avLst/>
          </a:prstGeom>
        </p:spPr>
      </p:pic>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37BE89D1-074C-ABA8-629F-79CF61D9455A}"/>
                  </a:ext>
                </a:extLst>
              </p:cNvPr>
              <p:cNvSpPr txBox="1"/>
              <p:nvPr/>
            </p:nvSpPr>
            <p:spPr>
              <a:xfrm>
                <a:off x="4205096" y="578253"/>
                <a:ext cx="6444342" cy="95410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it-IT" sz="2800" i="1" kern="100" smtClean="0">
                              <a:solidFill>
                                <a:srgbClr val="000000"/>
                              </a:solidFill>
                              <a:effectLst/>
                              <a:latin typeface="Cambria Math" panose="02040503050406030204" pitchFamily="18" charset="0"/>
                              <a:cs typeface="Times New Roman" panose="02020603050405020304" pitchFamily="18" charset="0"/>
                            </a:rPr>
                          </m:ctrlPr>
                        </m:sSubPr>
                        <m:e>
                          <m:r>
                            <a:rPr lang="it-IT" sz="2800" i="1"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𝜂</m:t>
                          </m:r>
                        </m:e>
                        <m:sub>
                          <m:r>
                            <a:rPr lang="it-IT" sz="2800" b="0" i="1" kern="100" smtClean="0">
                              <a:solidFill>
                                <a:srgbClr val="000000"/>
                              </a:solidFill>
                              <a:effectLst/>
                              <a:latin typeface="Cambria Math" panose="02040503050406030204" pitchFamily="18" charset="0"/>
                              <a:cs typeface="Times New Roman" panose="02020603050405020304" pitchFamily="18" charset="0"/>
                            </a:rPr>
                            <m:t>𝑖𝑑𝑒𝑎𝑙𝑒</m:t>
                          </m:r>
                        </m:sub>
                      </m:sSub>
                      <m:r>
                        <a:rPr lang="it-IT" sz="2800" i="1"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m:t>
                      </m:r>
                      <m:r>
                        <a:rPr lang="it-IT" sz="2800" b="0" i="0" kern="100" smtClean="0">
                          <a:solidFill>
                            <a:srgbClr val="000000"/>
                          </a:solidFill>
                          <a:effectLst/>
                          <a:latin typeface="Cambria Math" panose="02040503050406030204" pitchFamily="18" charset="0"/>
                          <a:ea typeface="Aptos" panose="020B0004020202020204" pitchFamily="34" charset="0"/>
                          <a:cs typeface="Times New Roman" panose="02020603050405020304" pitchFamily="18" charset="0"/>
                        </a:rPr>
                        <m:t>60−80%</m:t>
                      </m:r>
                    </m:oMath>
                  </m:oMathPara>
                </a14:m>
                <a:endParaRPr lang="it-IT" sz="2800" b="0" kern="100" dirty="0">
                  <a:solidFill>
                    <a:srgbClr val="000000"/>
                  </a:solidFill>
                  <a:effectLst/>
                  <a:ea typeface="Aptos" panose="020B0004020202020204" pitchFamily="34"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sSub>
                        <m:sSubPr>
                          <m:ctrlPr>
                            <a:rPr lang="it-IT" sz="2800" i="1" kern="100">
                              <a:solidFill>
                                <a:srgbClr val="000000"/>
                              </a:solidFill>
                              <a:latin typeface="Cambria Math" panose="02040503050406030204" pitchFamily="18" charset="0"/>
                              <a:cs typeface="Times New Roman" panose="02020603050405020304" pitchFamily="18" charset="0"/>
                            </a:rPr>
                          </m:ctrlPr>
                        </m:sSubPr>
                        <m:e>
                          <m:r>
                            <a:rPr lang="it-IT" sz="2800" i="1"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𝜂</m:t>
                          </m:r>
                        </m:e>
                        <m:sub>
                          <m:r>
                            <a:rPr lang="it-IT" sz="2800" b="0" i="1" kern="100" smtClean="0">
                              <a:solidFill>
                                <a:srgbClr val="000000"/>
                              </a:solidFill>
                              <a:latin typeface="Cambria Math" panose="02040503050406030204" pitchFamily="18" charset="0"/>
                              <a:ea typeface="Aptos" panose="020B0004020202020204" pitchFamily="34" charset="0"/>
                              <a:cs typeface="Times New Roman" panose="02020603050405020304" pitchFamily="18" charset="0"/>
                            </a:rPr>
                            <m:t>𝑟</m:t>
                          </m:r>
                          <m:r>
                            <a:rPr lang="it-IT" sz="2800" i="1" kern="100">
                              <a:solidFill>
                                <a:srgbClr val="000000"/>
                              </a:solidFill>
                              <a:latin typeface="Cambria Math" panose="02040503050406030204" pitchFamily="18" charset="0"/>
                              <a:cs typeface="Times New Roman" panose="02020603050405020304" pitchFamily="18" charset="0"/>
                            </a:rPr>
                            <m:t>𝑒𝑎𝑙𝑒</m:t>
                          </m:r>
                        </m:sub>
                      </m:sSub>
                      <m:r>
                        <a:rPr lang="it-IT" sz="2800" i="1"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m:t>
                      </m:r>
                      <m:r>
                        <a:rPr lang="it-IT" sz="2800" b="0" i="0" kern="100" smtClean="0">
                          <a:solidFill>
                            <a:srgbClr val="000000"/>
                          </a:solidFill>
                          <a:latin typeface="Cambria Math" panose="02040503050406030204" pitchFamily="18" charset="0"/>
                          <a:ea typeface="Aptos" panose="020B0004020202020204" pitchFamily="34" charset="0"/>
                          <a:cs typeface="Times New Roman" panose="02020603050405020304" pitchFamily="18" charset="0"/>
                        </a:rPr>
                        <m:t>50−65</m:t>
                      </m:r>
                      <m:r>
                        <a:rPr lang="it-IT" sz="2800" kern="100">
                          <a:solidFill>
                            <a:srgbClr val="000000"/>
                          </a:solidFill>
                          <a:latin typeface="Cambria Math" panose="02040503050406030204" pitchFamily="18" charset="0"/>
                          <a:ea typeface="Aptos" panose="020B0004020202020204" pitchFamily="34" charset="0"/>
                          <a:cs typeface="Times New Roman" panose="02020603050405020304" pitchFamily="18" charset="0"/>
                        </a:rPr>
                        <m:t>%</m:t>
                      </m:r>
                    </m:oMath>
                  </m:oMathPara>
                </a14:m>
                <a:endParaRPr lang="en-US" sz="2800" dirty="0"/>
              </a:p>
            </p:txBody>
          </p:sp>
        </mc:Choice>
        <mc:Fallback xmlns="">
          <p:sp>
            <p:nvSpPr>
              <p:cNvPr id="8" name="TextBox 7">
                <a:extLst>
                  <a:ext uri="{FF2B5EF4-FFF2-40B4-BE49-F238E27FC236}">
                    <a16:creationId xmlns:a16="http://schemas.microsoft.com/office/drawing/2014/main" id="{37BE89D1-074C-ABA8-629F-79CF61D9455A}"/>
                  </a:ext>
                </a:extLst>
              </p:cNvPr>
              <p:cNvSpPr txBox="1">
                <a:spLocks noRot="1" noChangeAspect="1" noMove="1" noResize="1" noEditPoints="1" noAdjustHandles="1" noChangeArrowheads="1" noChangeShapeType="1" noTextEdit="1"/>
              </p:cNvSpPr>
              <p:nvPr/>
            </p:nvSpPr>
            <p:spPr>
              <a:xfrm>
                <a:off x="4205096" y="578253"/>
                <a:ext cx="6444342" cy="954107"/>
              </a:xfrm>
              <a:prstGeom prst="rect">
                <a:avLst/>
              </a:prstGeom>
              <a:blipFill>
                <a:blip r:embed="rId5"/>
                <a:stretch>
                  <a:fillRect/>
                </a:stretch>
              </a:blipFill>
            </p:spPr>
            <p:txBody>
              <a:bodyPr/>
              <a:lstStyle/>
              <a:p>
                <a:r>
                  <a:rPr lang="en-US">
                    <a:noFill/>
                  </a:rPr>
                  <a:t> </a:t>
                </a:r>
              </a:p>
            </p:txBody>
          </p:sp>
        </mc:Fallback>
      </mc:AlternateContent>
      <p:sp>
        <p:nvSpPr>
          <p:cNvPr id="9" name="Title 1">
            <a:extLst>
              <a:ext uri="{FF2B5EF4-FFF2-40B4-BE49-F238E27FC236}">
                <a16:creationId xmlns:a16="http://schemas.microsoft.com/office/drawing/2014/main" id="{C6E96F31-257F-622E-B361-70EB5FBC86DD}"/>
              </a:ext>
            </a:extLst>
          </p:cNvPr>
          <p:cNvSpPr txBox="1">
            <a:spLocks/>
          </p:cNvSpPr>
          <p:nvPr/>
        </p:nvSpPr>
        <p:spPr>
          <a:xfrm>
            <a:off x="0" y="-233947"/>
            <a:ext cx="4952144" cy="943226"/>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Ciclo Combinato</a:t>
            </a:r>
            <a:endParaRPr lang="en-US" b="1" dirty="0"/>
          </a:p>
        </p:txBody>
      </p:sp>
    </p:spTree>
    <p:extLst>
      <p:ext uri="{BB962C8B-B14F-4D97-AF65-F5344CB8AC3E}">
        <p14:creationId xmlns:p14="http://schemas.microsoft.com/office/powerpoint/2010/main" val="31523627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4F744D-DD9D-9607-859A-D3B422378F76}"/>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42EAF738-185C-C807-FDBC-2E4C87B8367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26224" y="1596364"/>
            <a:ext cx="4511675" cy="4274268"/>
          </a:xfrm>
          <a:prstGeom prst="rect">
            <a:avLst/>
          </a:prstGeom>
          <a:noFill/>
        </p:spPr>
      </p:pic>
      <p:pic>
        <p:nvPicPr>
          <p:cNvPr id="18434" name="Picture 2" descr="Pie chart showing the global energy mix in 2024.">
            <a:extLst>
              <a:ext uri="{FF2B5EF4-FFF2-40B4-BE49-F238E27FC236}">
                <a16:creationId xmlns:a16="http://schemas.microsoft.com/office/drawing/2014/main" id="{AB2405AF-04D3-DC0D-81B2-998071B4ED3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6252"/>
          <a:stretch>
            <a:fillRect/>
          </a:stretch>
        </p:blipFill>
        <p:spPr bwMode="auto">
          <a:xfrm>
            <a:off x="1828802" y="1596364"/>
            <a:ext cx="3454302" cy="4274268"/>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A99664C6-F3C4-DC7B-F067-E05313E86350}"/>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Primary energy fallacy</a:t>
            </a:r>
            <a:endParaRPr lang="en-US" b="1" dirty="0"/>
          </a:p>
        </p:txBody>
      </p:sp>
    </p:spTree>
    <p:extLst>
      <p:ext uri="{BB962C8B-B14F-4D97-AF65-F5344CB8AC3E}">
        <p14:creationId xmlns:p14="http://schemas.microsoft.com/office/powerpoint/2010/main" val="20160795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8BD546-C8A5-E259-B5AA-3802BB726CDC}"/>
            </a:ext>
          </a:extLst>
        </p:cNvPr>
        <p:cNvGrpSpPr/>
        <p:nvPr/>
      </p:nvGrpSpPr>
      <p:grpSpPr>
        <a:xfrm>
          <a:off x="0" y="0"/>
          <a:ext cx="0" cy="0"/>
          <a:chOff x="0" y="0"/>
          <a:chExt cx="0" cy="0"/>
        </a:xfrm>
      </p:grpSpPr>
      <p:pic>
        <p:nvPicPr>
          <p:cNvPr id="19458" name="Picture 2" descr="US energy flows:  source LLNL">
            <a:extLst>
              <a:ext uri="{FF2B5EF4-FFF2-40B4-BE49-F238E27FC236}">
                <a16:creationId xmlns:a16="http://schemas.microsoft.com/office/drawing/2014/main" id="{01013985-A773-1DC9-EBCD-42BC035F5B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847" y="1622683"/>
            <a:ext cx="7861290" cy="420238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0159DD9-8AD6-B235-3172-5304A41C60F4}"/>
              </a:ext>
            </a:extLst>
          </p:cNvPr>
          <p:cNvPicPr>
            <a:picLocks noChangeAspect="1"/>
          </p:cNvPicPr>
          <p:nvPr/>
        </p:nvPicPr>
        <p:blipFill>
          <a:blip r:embed="rId4"/>
          <a:stretch>
            <a:fillRect/>
          </a:stretch>
        </p:blipFill>
        <p:spPr>
          <a:xfrm>
            <a:off x="8105655" y="1920798"/>
            <a:ext cx="3814164" cy="2464936"/>
          </a:xfrm>
          <a:prstGeom prst="rect">
            <a:avLst/>
          </a:prstGeom>
        </p:spPr>
      </p:pic>
      <p:sp>
        <p:nvSpPr>
          <p:cNvPr id="7" name="TextBox 6">
            <a:extLst>
              <a:ext uri="{FF2B5EF4-FFF2-40B4-BE49-F238E27FC236}">
                <a16:creationId xmlns:a16="http://schemas.microsoft.com/office/drawing/2014/main" id="{61088059-53A1-DF5D-1815-6BCAC962BBBA}"/>
              </a:ext>
            </a:extLst>
          </p:cNvPr>
          <p:cNvSpPr txBox="1"/>
          <p:nvPr/>
        </p:nvSpPr>
        <p:spPr>
          <a:xfrm>
            <a:off x="8105655" y="4429933"/>
            <a:ext cx="3688412" cy="338554"/>
          </a:xfrm>
          <a:prstGeom prst="rect">
            <a:avLst/>
          </a:prstGeom>
          <a:noFill/>
        </p:spPr>
        <p:txBody>
          <a:bodyPr wrap="square">
            <a:spAutoFit/>
          </a:bodyPr>
          <a:lstStyle/>
          <a:p>
            <a:r>
              <a:rPr lang="en-US" sz="800" dirty="0"/>
              <a:t>https://www.linkedin.com/pulse/primary-energy-fallacy-committest-thou-2nd-sin-paul-martin-nty3e/</a:t>
            </a:r>
          </a:p>
        </p:txBody>
      </p:sp>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9FCB5977-A557-C37B-76BC-0275827F34CA}"/>
                  </a:ext>
                </a:extLst>
              </p14:cNvPr>
              <p14:cNvContentPartPr/>
              <p14:nvPr/>
            </p14:nvContentPartPr>
            <p14:xfrm>
              <a:off x="10032730" y="3511380"/>
              <a:ext cx="1100520" cy="36360"/>
            </p14:xfrm>
          </p:contentPart>
        </mc:Choice>
        <mc:Fallback xmlns="">
          <p:pic>
            <p:nvPicPr>
              <p:cNvPr id="10" name="Ink 9">
                <a:extLst>
                  <a:ext uri="{FF2B5EF4-FFF2-40B4-BE49-F238E27FC236}">
                    <a16:creationId xmlns:a16="http://schemas.microsoft.com/office/drawing/2014/main" id="{9FCB5977-A557-C37B-76BC-0275827F34CA}"/>
                  </a:ext>
                </a:extLst>
              </p:cNvPr>
              <p:cNvPicPr/>
              <p:nvPr/>
            </p:nvPicPr>
            <p:blipFill>
              <a:blip r:embed="rId6"/>
              <a:stretch>
                <a:fillRect/>
              </a:stretch>
            </p:blipFill>
            <p:spPr>
              <a:xfrm>
                <a:off x="9978730" y="3403380"/>
                <a:ext cx="1208160" cy="252000"/>
              </a:xfrm>
              <a:prstGeom prst="rect">
                <a:avLst/>
              </a:prstGeom>
            </p:spPr>
          </p:pic>
        </mc:Fallback>
      </mc:AlternateContent>
      <p:sp>
        <p:nvSpPr>
          <p:cNvPr id="6" name="Title 1">
            <a:extLst>
              <a:ext uri="{FF2B5EF4-FFF2-40B4-BE49-F238E27FC236}">
                <a16:creationId xmlns:a16="http://schemas.microsoft.com/office/drawing/2014/main" id="{6A8AF7B4-D981-640C-BE91-0486C616E25C}"/>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Primary energy fallacy</a:t>
            </a:r>
            <a:endParaRPr lang="en-US" b="1" dirty="0"/>
          </a:p>
        </p:txBody>
      </p:sp>
      <p:sp>
        <p:nvSpPr>
          <p:cNvPr id="2" name="Rectangle 1">
            <a:extLst>
              <a:ext uri="{FF2B5EF4-FFF2-40B4-BE49-F238E27FC236}">
                <a16:creationId xmlns:a16="http://schemas.microsoft.com/office/drawing/2014/main" id="{486E62D4-D81A-282B-07EC-8533D1146AE1}"/>
              </a:ext>
            </a:extLst>
          </p:cNvPr>
          <p:cNvSpPr/>
          <p:nvPr/>
        </p:nvSpPr>
        <p:spPr>
          <a:xfrm>
            <a:off x="332847" y="3547740"/>
            <a:ext cx="1043890" cy="2277327"/>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5D5EB76-7A52-F754-C99A-F064BE18F707}"/>
              </a:ext>
            </a:extLst>
          </p:cNvPr>
          <p:cNvSpPr/>
          <p:nvPr/>
        </p:nvSpPr>
        <p:spPr>
          <a:xfrm>
            <a:off x="7222733" y="2152607"/>
            <a:ext cx="801384" cy="1535816"/>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338CB9F-D3A4-79F2-DE2D-778B6FB65C49}"/>
              </a:ext>
            </a:extLst>
          </p:cNvPr>
          <p:cNvSpPr/>
          <p:nvPr/>
        </p:nvSpPr>
        <p:spPr>
          <a:xfrm>
            <a:off x="7207818" y="3831302"/>
            <a:ext cx="801384" cy="937185"/>
          </a:xfrm>
          <a:prstGeom prst="rect">
            <a:avLst/>
          </a:prstGeom>
          <a:no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51113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9496F0-CC6F-7B2D-8B46-B0B2D78EEFC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EEAAF02-10F4-FFD9-0DD5-557672EE9F7D}"/>
              </a:ext>
            </a:extLst>
          </p:cNvPr>
          <p:cNvSpPr txBox="1"/>
          <p:nvPr/>
        </p:nvSpPr>
        <p:spPr>
          <a:xfrm>
            <a:off x="593333" y="6519555"/>
            <a:ext cx="6282646" cy="215444"/>
          </a:xfrm>
          <a:prstGeom prst="rect">
            <a:avLst/>
          </a:prstGeom>
          <a:noFill/>
        </p:spPr>
        <p:txBody>
          <a:bodyPr wrap="square">
            <a:spAutoFit/>
          </a:bodyPr>
          <a:lstStyle/>
          <a:p>
            <a:r>
              <a:rPr lang="it-IT" sz="800" dirty="0"/>
              <a:t>F</a:t>
            </a:r>
            <a:r>
              <a:rPr lang="en-US" sz="800" dirty="0" err="1"/>
              <a:t>onte</a:t>
            </a:r>
            <a:r>
              <a:rPr lang="en-US" sz="800" dirty="0"/>
              <a:t> imagine: </a:t>
            </a:r>
            <a:r>
              <a:rPr lang="en-US" sz="800" dirty="0" err="1"/>
              <a:t>futuranetwork</a:t>
            </a:r>
            <a:endParaRPr lang="en-US" sz="800" dirty="0"/>
          </a:p>
        </p:txBody>
      </p:sp>
      <p:pic>
        <p:nvPicPr>
          <p:cNvPr id="20482" name="Picture 2">
            <a:extLst>
              <a:ext uri="{FF2B5EF4-FFF2-40B4-BE49-F238E27FC236}">
                <a16:creationId xmlns:a16="http://schemas.microsoft.com/office/drawing/2014/main" id="{1C93C89F-EB5E-9FB5-BA2E-A374B847EB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8656" y="1339171"/>
            <a:ext cx="8928243" cy="5015161"/>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3ED7E8B6-8C29-8551-7347-35C155FBAE68}"/>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a:t> Paradosso di Jevons</a:t>
            </a:r>
            <a:endParaRPr lang="en-US" b="1" dirty="0"/>
          </a:p>
        </p:txBody>
      </p:sp>
    </p:spTree>
    <p:extLst>
      <p:ext uri="{BB962C8B-B14F-4D97-AF65-F5344CB8AC3E}">
        <p14:creationId xmlns:p14="http://schemas.microsoft.com/office/powerpoint/2010/main" val="24839226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0F43589-0D68-F672-A6AA-6A19FCC712F5}"/>
            </a:ext>
          </a:extLst>
        </p:cNvPr>
        <p:cNvGrpSpPr/>
        <p:nvPr/>
      </p:nvGrpSpPr>
      <p:grpSpPr>
        <a:xfrm>
          <a:off x="0" y="0"/>
          <a:ext cx="0" cy="0"/>
          <a:chOff x="0" y="0"/>
          <a:chExt cx="0" cy="0"/>
        </a:xfrm>
      </p:grpSpPr>
      <p:pic>
        <p:nvPicPr>
          <p:cNvPr id="4" name="Picture 3" descr="A graph with red lines and numbers&#10;&#10;AI-generated content may be incorrect.">
            <a:extLst>
              <a:ext uri="{FF2B5EF4-FFF2-40B4-BE49-F238E27FC236}">
                <a16:creationId xmlns:a16="http://schemas.microsoft.com/office/drawing/2014/main" id="{08F261DC-AE4B-7FBD-19B0-1C006DBF04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728" y="1421110"/>
            <a:ext cx="6716272" cy="4734971"/>
          </a:xfrm>
          <a:prstGeom prst="rect">
            <a:avLst/>
          </a:prstGeom>
        </p:spPr>
      </p:pic>
      <p:pic>
        <p:nvPicPr>
          <p:cNvPr id="3" name="Picture 2" descr="A white and red rectangular sign&#10;&#10;AI-generated content may be incorrect.">
            <a:extLst>
              <a:ext uri="{FF2B5EF4-FFF2-40B4-BE49-F238E27FC236}">
                <a16:creationId xmlns:a16="http://schemas.microsoft.com/office/drawing/2014/main" id="{AFF92F6A-8DB2-765D-9700-9DCDE9748411}"/>
              </a:ext>
            </a:extLst>
          </p:cNvPr>
          <p:cNvPicPr>
            <a:picLocks noChangeAspect="1"/>
          </p:cNvPicPr>
          <p:nvPr/>
        </p:nvPicPr>
        <p:blipFill>
          <a:blip r:embed="rId4"/>
          <a:stretch>
            <a:fillRect/>
          </a:stretch>
        </p:blipFill>
        <p:spPr>
          <a:xfrm>
            <a:off x="8821340" y="1666895"/>
            <a:ext cx="2237873" cy="3524209"/>
          </a:xfrm>
          <a:prstGeom prst="rect">
            <a:avLst/>
          </a:prstGeom>
        </p:spPr>
      </p:pic>
      <p:sp>
        <p:nvSpPr>
          <p:cNvPr id="6" name="Oval 5">
            <a:extLst>
              <a:ext uri="{FF2B5EF4-FFF2-40B4-BE49-F238E27FC236}">
                <a16:creationId xmlns:a16="http://schemas.microsoft.com/office/drawing/2014/main" id="{791AB8C2-2412-4A43-51BE-5F8F355AF856}"/>
              </a:ext>
            </a:extLst>
          </p:cNvPr>
          <p:cNvSpPr>
            <a:spLocks noChangeAspect="1"/>
          </p:cNvSpPr>
          <p:nvPr/>
        </p:nvSpPr>
        <p:spPr>
          <a:xfrm>
            <a:off x="5913576" y="3076125"/>
            <a:ext cx="179070" cy="179070"/>
          </a:xfrm>
          <a:prstGeom prst="ellipse">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Connector: Elbow 4">
            <a:extLst>
              <a:ext uri="{FF2B5EF4-FFF2-40B4-BE49-F238E27FC236}">
                <a16:creationId xmlns:a16="http://schemas.microsoft.com/office/drawing/2014/main" id="{5136A5EE-FB4F-206C-1F86-76035E15BF8C}"/>
              </a:ext>
            </a:extLst>
          </p:cNvPr>
          <p:cNvCxnSpPr>
            <a:cxnSpLocks/>
            <a:stCxn id="6" idx="4"/>
          </p:cNvCxnSpPr>
          <p:nvPr/>
        </p:nvCxnSpPr>
        <p:spPr>
          <a:xfrm rot="5400000" flipH="1">
            <a:off x="5401321" y="2653405"/>
            <a:ext cx="419100" cy="784480"/>
          </a:xfrm>
          <a:prstGeom prst="bentConnector4">
            <a:avLst>
              <a:gd name="adj1" fmla="val 100000"/>
              <a:gd name="adj2" fmla="val 55707"/>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1EBFFDE6-BFBA-209D-9B7C-051F4EFCE3C7}"/>
              </a:ext>
            </a:extLst>
          </p:cNvPr>
          <p:cNvSpPr txBox="1"/>
          <p:nvPr/>
        </p:nvSpPr>
        <p:spPr>
          <a:xfrm>
            <a:off x="4068566" y="2512245"/>
            <a:ext cx="1934545" cy="369332"/>
          </a:xfrm>
          <a:prstGeom prst="rect">
            <a:avLst/>
          </a:prstGeom>
          <a:noFill/>
        </p:spPr>
        <p:txBody>
          <a:bodyPr wrap="square" rtlCol="0">
            <a:spAutoFit/>
          </a:bodyPr>
          <a:lstStyle/>
          <a:p>
            <a:r>
              <a:rPr lang="it-IT" b="1" dirty="0"/>
              <a:t>Accordi di Parigi</a:t>
            </a:r>
            <a:endParaRPr lang="en-US" b="1" dirty="0"/>
          </a:p>
        </p:txBody>
      </p:sp>
      <p:sp>
        <p:nvSpPr>
          <p:cNvPr id="2" name="Title 1">
            <a:extLst>
              <a:ext uri="{FF2B5EF4-FFF2-40B4-BE49-F238E27FC236}">
                <a16:creationId xmlns:a16="http://schemas.microsoft.com/office/drawing/2014/main" id="{33DEA2AF-BF7B-2821-1712-4615B53EB94E}"/>
              </a:ext>
            </a:extLst>
          </p:cNvPr>
          <p:cNvSpPr>
            <a:spLocks noGrp="1"/>
          </p:cNvSpPr>
          <p:nvPr>
            <p:ph type="ctrTitle"/>
          </p:nvPr>
        </p:nvSpPr>
        <p:spPr>
          <a:xfrm>
            <a:off x="0" y="121990"/>
            <a:ext cx="12192000" cy="943226"/>
          </a:xfrm>
        </p:spPr>
        <p:txBody>
          <a:bodyPr/>
          <a:lstStyle/>
          <a:p>
            <a:pPr algn="l"/>
            <a:r>
              <a:rPr lang="it-IT" b="1" dirty="0"/>
              <a:t> Energia e capitalismo</a:t>
            </a:r>
            <a:endParaRPr lang="en-US" b="1" dirty="0"/>
          </a:p>
        </p:txBody>
      </p:sp>
    </p:spTree>
    <p:extLst>
      <p:ext uri="{BB962C8B-B14F-4D97-AF65-F5344CB8AC3E}">
        <p14:creationId xmlns:p14="http://schemas.microsoft.com/office/powerpoint/2010/main" val="118221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5E8F133-A571-FF5F-B815-B724207F3DA5}"/>
            </a:ext>
          </a:extLst>
        </p:cNvPr>
        <p:cNvGrpSpPr/>
        <p:nvPr/>
      </p:nvGrpSpPr>
      <p:grpSpPr>
        <a:xfrm>
          <a:off x="0" y="0"/>
          <a:ext cx="0" cy="0"/>
          <a:chOff x="0" y="0"/>
          <a:chExt cx="0" cy="0"/>
        </a:xfrm>
      </p:grpSpPr>
      <p:pic>
        <p:nvPicPr>
          <p:cNvPr id="4" name="Picture 3" descr="A graph with red lines and numbers&#10;&#10;AI-generated content may be incorrect.">
            <a:extLst>
              <a:ext uri="{FF2B5EF4-FFF2-40B4-BE49-F238E27FC236}">
                <a16:creationId xmlns:a16="http://schemas.microsoft.com/office/drawing/2014/main" id="{382E8F55-AD49-65C9-D6C8-3DC06EF95A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632" y="1061515"/>
            <a:ext cx="6716272" cy="4734971"/>
          </a:xfrm>
          <a:prstGeom prst="rect">
            <a:avLst/>
          </a:prstGeom>
        </p:spPr>
      </p:pic>
      <p:pic>
        <p:nvPicPr>
          <p:cNvPr id="3" name="Picture 2" descr="A white and red rectangular sign&#10;&#10;AI-generated content may be incorrect.">
            <a:extLst>
              <a:ext uri="{FF2B5EF4-FFF2-40B4-BE49-F238E27FC236}">
                <a16:creationId xmlns:a16="http://schemas.microsoft.com/office/drawing/2014/main" id="{78FCEC57-9459-DB59-7E34-216B7A3D8065}"/>
              </a:ext>
            </a:extLst>
          </p:cNvPr>
          <p:cNvPicPr>
            <a:picLocks noChangeAspect="1"/>
          </p:cNvPicPr>
          <p:nvPr/>
        </p:nvPicPr>
        <p:blipFill>
          <a:blip r:embed="rId3"/>
          <a:stretch>
            <a:fillRect/>
          </a:stretch>
        </p:blipFill>
        <p:spPr>
          <a:xfrm>
            <a:off x="7534655" y="484632"/>
            <a:ext cx="3739348" cy="5888737"/>
          </a:xfrm>
          <a:prstGeom prst="rect">
            <a:avLst/>
          </a:prstGeom>
        </p:spPr>
      </p:pic>
      <p:sp>
        <p:nvSpPr>
          <p:cNvPr id="6" name="Oval 5">
            <a:extLst>
              <a:ext uri="{FF2B5EF4-FFF2-40B4-BE49-F238E27FC236}">
                <a16:creationId xmlns:a16="http://schemas.microsoft.com/office/drawing/2014/main" id="{4DFD9B3C-94C6-4ED8-A818-2BA74D4B1178}"/>
              </a:ext>
            </a:extLst>
          </p:cNvPr>
          <p:cNvSpPr>
            <a:spLocks noChangeAspect="1"/>
          </p:cNvSpPr>
          <p:nvPr/>
        </p:nvSpPr>
        <p:spPr>
          <a:xfrm>
            <a:off x="5872480" y="2716530"/>
            <a:ext cx="179070" cy="179070"/>
          </a:xfrm>
          <a:prstGeom prst="ellipse">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Connector: Elbow 4">
            <a:extLst>
              <a:ext uri="{FF2B5EF4-FFF2-40B4-BE49-F238E27FC236}">
                <a16:creationId xmlns:a16="http://schemas.microsoft.com/office/drawing/2014/main" id="{98F8EAEC-2147-AE0E-4CEF-F8F2083814BC}"/>
              </a:ext>
            </a:extLst>
          </p:cNvPr>
          <p:cNvCxnSpPr>
            <a:cxnSpLocks/>
            <a:stCxn id="6" idx="4"/>
          </p:cNvCxnSpPr>
          <p:nvPr/>
        </p:nvCxnSpPr>
        <p:spPr>
          <a:xfrm rot="5400000" flipH="1">
            <a:off x="5360225" y="2293810"/>
            <a:ext cx="419100" cy="784480"/>
          </a:xfrm>
          <a:prstGeom prst="bentConnector4">
            <a:avLst>
              <a:gd name="adj1" fmla="val 100000"/>
              <a:gd name="adj2" fmla="val 55707"/>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A8836915-0E9E-71AD-3216-E4E5A6170D09}"/>
              </a:ext>
            </a:extLst>
          </p:cNvPr>
          <p:cNvSpPr txBox="1"/>
          <p:nvPr/>
        </p:nvSpPr>
        <p:spPr>
          <a:xfrm>
            <a:off x="3822700" y="2152650"/>
            <a:ext cx="2139315" cy="369332"/>
          </a:xfrm>
          <a:prstGeom prst="rect">
            <a:avLst/>
          </a:prstGeom>
          <a:noFill/>
        </p:spPr>
        <p:txBody>
          <a:bodyPr wrap="square" rtlCol="0">
            <a:spAutoFit/>
          </a:bodyPr>
          <a:lstStyle/>
          <a:p>
            <a:r>
              <a:rPr lang="it-IT" dirty="0"/>
              <a:t>ACCORDI DI PARIGI</a:t>
            </a:r>
            <a:endParaRPr lang="en-US" dirty="0"/>
          </a:p>
        </p:txBody>
      </p:sp>
      <p:pic>
        <p:nvPicPr>
          <p:cNvPr id="2050" name="Picture 2" descr="Can Jeff Bezos' Earth Fund Offset Amazon's Environmental Impact? | Observer">
            <a:extLst>
              <a:ext uri="{FF2B5EF4-FFF2-40B4-BE49-F238E27FC236}">
                <a16:creationId xmlns:a16="http://schemas.microsoft.com/office/drawing/2014/main" id="{AB8542B5-B77E-F564-D2CB-646D39FD38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15758"/>
            <a:ext cx="12192000" cy="801787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Katy Perry, il viaggio nello spazio grazie a Jeff Bezos | Radio Deejay">
            <a:extLst>
              <a:ext uri="{FF2B5EF4-FFF2-40B4-BE49-F238E27FC236}">
                <a16:creationId xmlns:a16="http://schemas.microsoft.com/office/drawing/2014/main" id="{24691CC2-9B3C-7F98-A4E3-7450C10AE8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00904" y="1621631"/>
            <a:ext cx="4876801" cy="254793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branch with flowers on it&#10;&#10;AI-generated content may be incorrect.">
            <a:extLst>
              <a:ext uri="{FF2B5EF4-FFF2-40B4-BE49-F238E27FC236}">
                <a16:creationId xmlns:a16="http://schemas.microsoft.com/office/drawing/2014/main" id="{62FE50D0-4CF7-BED5-02DC-3C75EBF1B9D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57346" y="-722323"/>
            <a:ext cx="2139315" cy="3078808"/>
          </a:xfrm>
          <a:prstGeom prst="rect">
            <a:avLst/>
          </a:prstGeom>
        </p:spPr>
      </p:pic>
      <p:sp>
        <p:nvSpPr>
          <p:cNvPr id="2" name="TextBox 1">
            <a:extLst>
              <a:ext uri="{FF2B5EF4-FFF2-40B4-BE49-F238E27FC236}">
                <a16:creationId xmlns:a16="http://schemas.microsoft.com/office/drawing/2014/main" id="{D28A32A6-95B0-1207-5935-27EA159917AA}"/>
              </a:ext>
            </a:extLst>
          </p:cNvPr>
          <p:cNvSpPr txBox="1"/>
          <p:nvPr/>
        </p:nvSpPr>
        <p:spPr>
          <a:xfrm>
            <a:off x="9990661" y="6563817"/>
            <a:ext cx="7784433" cy="294183"/>
          </a:xfrm>
          <a:prstGeom prst="rect">
            <a:avLst/>
          </a:prstGeom>
          <a:noFill/>
        </p:spPr>
        <p:txBody>
          <a:bodyPr wrap="square">
            <a:spAutoFit/>
          </a:bodyPr>
          <a:lstStyle/>
          <a:p>
            <a:pPr algn="just">
              <a:lnSpc>
                <a:spcPct val="115000"/>
              </a:lnSpc>
              <a:spcAft>
                <a:spcPts val="800"/>
              </a:spcAft>
              <a:buNone/>
            </a:pPr>
            <a:r>
              <a:rPr lang="it-IT" sz="1200" b="1"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Fonte immagine: Observer</a:t>
            </a:r>
            <a:endParaRPr lang="en-US" sz="2400" b="1"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0492317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0CC102C1-5CDC-AB5B-B803-2ACE3B17C758}"/>
              </a:ext>
            </a:extLst>
          </p:cNvPr>
          <p:cNvSpPr txBox="1"/>
          <p:nvPr/>
        </p:nvSpPr>
        <p:spPr>
          <a:xfrm>
            <a:off x="1894900" y="1747481"/>
            <a:ext cx="8516039" cy="3363037"/>
          </a:xfrm>
          <a:prstGeom prst="rect">
            <a:avLst/>
          </a:prstGeom>
          <a:noFill/>
        </p:spPr>
        <p:txBody>
          <a:bodyPr wrap="square">
            <a:spAutoFit/>
          </a:bodyPr>
          <a:lstStyle/>
          <a:p>
            <a:pPr marL="342900" indent="-342900">
              <a:lnSpc>
                <a:spcPct val="150000"/>
              </a:lnSpc>
              <a:buAutoNum type="arabicPeriod"/>
            </a:pPr>
            <a:r>
              <a:rPr lang="it-IT" sz="2400" b="0" i="0" dirty="0">
                <a:effectLst/>
                <a:latin typeface="+mj-lt"/>
              </a:rPr>
              <a:t>«</a:t>
            </a:r>
            <a:r>
              <a:rPr lang="it-IT" sz="2400" i="0" dirty="0">
                <a:effectLst/>
                <a:latin typeface="+mj-lt"/>
              </a:rPr>
              <a:t>L'energia è la grandezza fisica che misura la capacità di un corpo o di un sistema fisico di compiere lavoro</a:t>
            </a:r>
            <a:r>
              <a:rPr lang="it-IT" sz="2400" b="0" i="0" dirty="0">
                <a:effectLst/>
                <a:latin typeface="+mj-lt"/>
              </a:rPr>
              <a:t>»</a:t>
            </a:r>
          </a:p>
          <a:p>
            <a:pPr marL="342900" indent="-342900">
              <a:lnSpc>
                <a:spcPct val="150000"/>
              </a:lnSpc>
              <a:buAutoNum type="arabicPeriod"/>
            </a:pPr>
            <a:r>
              <a:rPr lang="it-IT" sz="2400" dirty="0">
                <a:latin typeface="+mj-lt"/>
              </a:rPr>
              <a:t>Unità di misura: J, cal, Wh</a:t>
            </a:r>
          </a:p>
          <a:p>
            <a:pPr marL="342900" indent="-342900">
              <a:lnSpc>
                <a:spcPct val="150000"/>
              </a:lnSpc>
              <a:buAutoNum type="arabicPeriod"/>
            </a:pPr>
            <a:r>
              <a:rPr lang="it-IT" sz="2400" dirty="0">
                <a:latin typeface="+mj-lt"/>
              </a:rPr>
              <a:t>Distinzione tra potenza ed energia</a:t>
            </a:r>
          </a:p>
          <a:p>
            <a:pPr marL="342900" indent="-342900">
              <a:lnSpc>
                <a:spcPct val="150000"/>
              </a:lnSpc>
              <a:buAutoNum type="arabicPeriod"/>
            </a:pPr>
            <a:r>
              <a:rPr lang="it-IT" sz="2400" dirty="0">
                <a:latin typeface="+mj-lt"/>
              </a:rPr>
              <a:t>Conservazione dell’energia</a:t>
            </a:r>
          </a:p>
          <a:p>
            <a:pPr marL="342900" indent="-342900">
              <a:lnSpc>
                <a:spcPct val="150000"/>
              </a:lnSpc>
              <a:buAutoNum type="arabicPeriod"/>
            </a:pPr>
            <a:r>
              <a:rPr lang="it-IT" sz="2400" dirty="0">
                <a:latin typeface="+mj-lt"/>
              </a:rPr>
              <a:t>L’energia si trasforma in diverse forme e con diverse efficienze</a:t>
            </a:r>
          </a:p>
        </p:txBody>
      </p:sp>
      <p:sp>
        <p:nvSpPr>
          <p:cNvPr id="5" name="Title 1">
            <a:extLst>
              <a:ext uri="{FF2B5EF4-FFF2-40B4-BE49-F238E27FC236}">
                <a16:creationId xmlns:a16="http://schemas.microsoft.com/office/drawing/2014/main" id="{19522763-167F-721E-3AC9-A7BCF4608639}"/>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Fondamenti di energia</a:t>
            </a:r>
            <a:endParaRPr lang="en-US" b="1" dirty="0"/>
          </a:p>
        </p:txBody>
      </p:sp>
    </p:spTree>
    <p:extLst>
      <p:ext uri="{BB962C8B-B14F-4D97-AF65-F5344CB8AC3E}">
        <p14:creationId xmlns:p14="http://schemas.microsoft.com/office/powerpoint/2010/main" val="29796769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3CCD2D-1E3A-773E-A20A-D75310D2EB1C}"/>
            </a:ext>
          </a:extLst>
        </p:cNvPr>
        <p:cNvGrpSpPr/>
        <p:nvPr/>
      </p:nvGrpSpPr>
      <p:grpSpPr>
        <a:xfrm>
          <a:off x="0" y="0"/>
          <a:ext cx="0" cy="0"/>
          <a:chOff x="0" y="0"/>
          <a:chExt cx="0" cy="0"/>
        </a:xfrm>
      </p:grpSpPr>
      <p:pic>
        <p:nvPicPr>
          <p:cNvPr id="5" name="Picture 4" descr="A diagram of a power supply system&#10;&#10;AI-generated content may be incorrect.">
            <a:extLst>
              <a:ext uri="{FF2B5EF4-FFF2-40B4-BE49-F238E27FC236}">
                <a16:creationId xmlns:a16="http://schemas.microsoft.com/office/drawing/2014/main" id="{D3C0064D-BD35-FC97-6FFB-F35741BB18C1}"/>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bright="3000" contrast="3000"/>
                    </a14:imgEffect>
                  </a14:imgLayer>
                </a14:imgProps>
              </a:ext>
            </a:extLst>
          </a:blip>
          <a:srcRect t="16682"/>
          <a:stretch>
            <a:fillRect/>
          </a:stretch>
        </p:blipFill>
        <p:spPr>
          <a:xfrm>
            <a:off x="1267099" y="961637"/>
            <a:ext cx="9171445" cy="5158426"/>
          </a:xfrm>
          <a:prstGeom prst="rect">
            <a:avLst/>
          </a:prstGeom>
        </p:spPr>
      </p:pic>
      <p:sp>
        <p:nvSpPr>
          <p:cNvPr id="6" name="TextBox 5">
            <a:extLst>
              <a:ext uri="{FF2B5EF4-FFF2-40B4-BE49-F238E27FC236}">
                <a16:creationId xmlns:a16="http://schemas.microsoft.com/office/drawing/2014/main" id="{69D92984-B96E-CF11-A86F-D2DEE1282525}"/>
              </a:ext>
            </a:extLst>
          </p:cNvPr>
          <p:cNvSpPr txBox="1"/>
          <p:nvPr/>
        </p:nvSpPr>
        <p:spPr>
          <a:xfrm>
            <a:off x="1267099" y="6552856"/>
            <a:ext cx="7784433" cy="294183"/>
          </a:xfrm>
          <a:prstGeom prst="rect">
            <a:avLst/>
          </a:prstGeom>
          <a:noFill/>
        </p:spPr>
        <p:txBody>
          <a:bodyPr wrap="square">
            <a:spAutoFit/>
          </a:bodyPr>
          <a:lstStyle/>
          <a:p>
            <a:pPr algn="just">
              <a:lnSpc>
                <a:spcPct val="115000"/>
              </a:lnSpc>
              <a:spcAft>
                <a:spcPts val="800"/>
              </a:spcAft>
              <a:buNone/>
            </a:pPr>
            <a:r>
              <a:rPr lang="it-IT" sz="12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fonte: dispense corso impatto ambientale dei sistemi energetici-dipartimento di ingegneria università di </a:t>
            </a:r>
            <a:r>
              <a:rPr lang="it-IT" sz="1200" kern="100" dirty="0">
                <a:solidFill>
                  <a:srgbClr val="000000"/>
                </a:solidFill>
                <a:latin typeface="Aptos" panose="020B0004020202020204" pitchFamily="34" charset="0"/>
                <a:ea typeface="Aptos" panose="020B0004020202020204" pitchFamily="34" charset="0"/>
                <a:cs typeface="Times New Roman" panose="02020603050405020304" pitchFamily="18" charset="0"/>
              </a:rPr>
              <a:t>Bologna</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5944751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FDE41F6-AD09-8AA1-3C90-0D5DABD9FFDC}"/>
            </a:ext>
          </a:extLst>
        </p:cNvPr>
        <p:cNvGrpSpPr/>
        <p:nvPr/>
      </p:nvGrpSpPr>
      <p:grpSpPr>
        <a:xfrm>
          <a:off x="0" y="0"/>
          <a:ext cx="0" cy="0"/>
          <a:chOff x="0" y="0"/>
          <a:chExt cx="0" cy="0"/>
        </a:xfrm>
      </p:grpSpPr>
      <p:sp>
        <p:nvSpPr>
          <p:cNvPr id="23561" name="Rectangle 23560">
            <a:extLst>
              <a:ext uri="{FF2B5EF4-FFF2-40B4-BE49-F238E27FC236}">
                <a16:creationId xmlns:a16="http://schemas.microsoft.com/office/drawing/2014/main" id="{8A95209C-5275-4E15-8EA7-7F42980ABF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556" name="Picture 4" descr="This vertical image has layers of semi-opaque rusty red colored gas and dust that starts at the bottom left and goes toward the top right. There are three prominent pillars rising toward the top right. The left pillar is the largest and widest. The peaks of the second and third pillars are set off in darker shades of brown and have red outlines.">
            <a:extLst>
              <a:ext uri="{FF2B5EF4-FFF2-40B4-BE49-F238E27FC236}">
                <a16:creationId xmlns:a16="http://schemas.microsoft.com/office/drawing/2014/main" id="{DC198065-CAB0-53C7-5D9D-1425DABECE8D}"/>
              </a:ext>
            </a:extLst>
          </p:cNvPr>
          <p:cNvPicPr>
            <a:picLocks noChangeAspect="1" noChangeArrowheads="1"/>
          </p:cNvPicPr>
          <p:nvPr/>
        </p:nvPicPr>
        <p:blipFill>
          <a:blip r:embed="rId3">
            <a:alphaModFix amt="50000"/>
            <a:extLst>
              <a:ext uri="{28A0092B-C50C-407E-A947-70E740481C1C}">
                <a14:useLocalDpi xmlns:a14="http://schemas.microsoft.com/office/drawing/2010/main" val="0"/>
              </a:ext>
            </a:extLst>
          </a:blip>
          <a:srcRect l="2573" r="-1" b="-1"/>
          <a:stretch>
            <a:fillRect/>
          </a:stretch>
        </p:blipFill>
        <p:spPr bwMode="auto">
          <a:xfrm rot="16200000">
            <a:off x="2731170" y="-2731169"/>
            <a:ext cx="6858000" cy="1232034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B31F8941-CFEF-6DF1-5402-49AA5CB036EC}"/>
              </a:ext>
            </a:extLst>
          </p:cNvPr>
          <p:cNvSpPr txBox="1">
            <a:spLocks/>
          </p:cNvSpPr>
          <p:nvPr/>
        </p:nvSpPr>
        <p:spPr>
          <a:xfrm>
            <a:off x="1527048" y="1124712"/>
            <a:ext cx="9144000" cy="306324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6600" b="1" dirty="0">
                <a:solidFill>
                  <a:schemeClr val="bg1"/>
                </a:solidFill>
              </a:rPr>
              <a:t>I </a:t>
            </a:r>
            <a:r>
              <a:rPr lang="en-US" sz="6600" b="1" dirty="0" err="1">
                <a:solidFill>
                  <a:schemeClr val="bg1"/>
                </a:solidFill>
              </a:rPr>
              <a:t>principi</a:t>
            </a:r>
            <a:r>
              <a:rPr lang="en-US" sz="6600" b="1" dirty="0">
                <a:solidFill>
                  <a:schemeClr val="bg1"/>
                </a:solidFill>
              </a:rPr>
              <a:t> </a:t>
            </a:r>
            <a:r>
              <a:rPr lang="en-US" sz="6600" b="1" dirty="0" err="1">
                <a:solidFill>
                  <a:schemeClr val="bg1"/>
                </a:solidFill>
              </a:rPr>
              <a:t>della</a:t>
            </a:r>
            <a:r>
              <a:rPr lang="en-US" sz="6600" b="1" dirty="0">
                <a:solidFill>
                  <a:schemeClr val="bg1"/>
                </a:solidFill>
              </a:rPr>
              <a:t> </a:t>
            </a:r>
            <a:r>
              <a:rPr lang="en-US" sz="6600" b="1" dirty="0" err="1">
                <a:solidFill>
                  <a:schemeClr val="bg1"/>
                </a:solidFill>
              </a:rPr>
              <a:t>termodinamica</a:t>
            </a:r>
            <a:endParaRPr lang="en-US" sz="6600" b="1" dirty="0">
              <a:solidFill>
                <a:schemeClr val="bg1"/>
              </a:solidFill>
            </a:endParaRPr>
          </a:p>
        </p:txBody>
      </p:sp>
      <p:sp>
        <p:nvSpPr>
          <p:cNvPr id="23563" name="sketchy box">
            <a:extLst>
              <a:ext uri="{FF2B5EF4-FFF2-40B4-BE49-F238E27FC236}">
                <a16:creationId xmlns:a16="http://schemas.microsoft.com/office/drawing/2014/main" id="{4F2ED431-E304-4FF0-9F4E-032783C9D6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38200" y="720953"/>
            <a:ext cx="10515600" cy="5416094"/>
          </a:xfrm>
          <a:custGeom>
            <a:avLst/>
            <a:gdLst>
              <a:gd name="connsiteX0" fmla="*/ 0 w 10515600"/>
              <a:gd name="connsiteY0" fmla="*/ 0 h 5416094"/>
              <a:gd name="connsiteX1" fmla="*/ 552069 w 10515600"/>
              <a:gd name="connsiteY1" fmla="*/ 0 h 5416094"/>
              <a:gd name="connsiteX2" fmla="*/ 893826 w 10515600"/>
              <a:gd name="connsiteY2" fmla="*/ 0 h 5416094"/>
              <a:gd name="connsiteX3" fmla="*/ 1761363 w 10515600"/>
              <a:gd name="connsiteY3" fmla="*/ 0 h 5416094"/>
              <a:gd name="connsiteX4" fmla="*/ 2313432 w 10515600"/>
              <a:gd name="connsiteY4" fmla="*/ 0 h 5416094"/>
              <a:gd name="connsiteX5" fmla="*/ 2865501 w 10515600"/>
              <a:gd name="connsiteY5" fmla="*/ 0 h 5416094"/>
              <a:gd name="connsiteX6" fmla="*/ 3733038 w 10515600"/>
              <a:gd name="connsiteY6" fmla="*/ 0 h 5416094"/>
              <a:gd name="connsiteX7" fmla="*/ 4179951 w 10515600"/>
              <a:gd name="connsiteY7" fmla="*/ 0 h 5416094"/>
              <a:gd name="connsiteX8" fmla="*/ 5047488 w 10515600"/>
              <a:gd name="connsiteY8" fmla="*/ 0 h 5416094"/>
              <a:gd name="connsiteX9" fmla="*/ 5915025 w 10515600"/>
              <a:gd name="connsiteY9" fmla="*/ 0 h 5416094"/>
              <a:gd name="connsiteX10" fmla="*/ 6572250 w 10515600"/>
              <a:gd name="connsiteY10" fmla="*/ 0 h 5416094"/>
              <a:gd name="connsiteX11" fmla="*/ 7439787 w 10515600"/>
              <a:gd name="connsiteY11" fmla="*/ 0 h 5416094"/>
              <a:gd name="connsiteX12" fmla="*/ 7991856 w 10515600"/>
              <a:gd name="connsiteY12" fmla="*/ 0 h 5416094"/>
              <a:gd name="connsiteX13" fmla="*/ 8543925 w 10515600"/>
              <a:gd name="connsiteY13" fmla="*/ 0 h 5416094"/>
              <a:gd name="connsiteX14" fmla="*/ 9306306 w 10515600"/>
              <a:gd name="connsiteY14" fmla="*/ 0 h 5416094"/>
              <a:gd name="connsiteX15" fmla="*/ 9858375 w 10515600"/>
              <a:gd name="connsiteY15" fmla="*/ 0 h 5416094"/>
              <a:gd name="connsiteX16" fmla="*/ 10515600 w 10515600"/>
              <a:gd name="connsiteY16" fmla="*/ 0 h 5416094"/>
              <a:gd name="connsiteX17" fmla="*/ 10515600 w 10515600"/>
              <a:gd name="connsiteY17" fmla="*/ 785334 h 5416094"/>
              <a:gd name="connsiteX18" fmla="*/ 10515600 w 10515600"/>
              <a:gd name="connsiteY18" fmla="*/ 1516506 h 5416094"/>
              <a:gd name="connsiteX19" fmla="*/ 10515600 w 10515600"/>
              <a:gd name="connsiteY19" fmla="*/ 2247679 h 5416094"/>
              <a:gd name="connsiteX20" fmla="*/ 10515600 w 10515600"/>
              <a:gd name="connsiteY20" fmla="*/ 2762208 h 5416094"/>
              <a:gd name="connsiteX21" fmla="*/ 10515600 w 10515600"/>
              <a:gd name="connsiteY21" fmla="*/ 3330898 h 5416094"/>
              <a:gd name="connsiteX22" fmla="*/ 10515600 w 10515600"/>
              <a:gd name="connsiteY22" fmla="*/ 4062071 h 5416094"/>
              <a:gd name="connsiteX23" fmla="*/ 10515600 w 10515600"/>
              <a:gd name="connsiteY23" fmla="*/ 4684921 h 5416094"/>
              <a:gd name="connsiteX24" fmla="*/ 10515600 w 10515600"/>
              <a:gd name="connsiteY24" fmla="*/ 5416094 h 5416094"/>
              <a:gd name="connsiteX25" fmla="*/ 9753219 w 10515600"/>
              <a:gd name="connsiteY25" fmla="*/ 5416094 h 5416094"/>
              <a:gd name="connsiteX26" fmla="*/ 9411462 w 10515600"/>
              <a:gd name="connsiteY26" fmla="*/ 5416094 h 5416094"/>
              <a:gd name="connsiteX27" fmla="*/ 8754237 w 10515600"/>
              <a:gd name="connsiteY27" fmla="*/ 5416094 h 5416094"/>
              <a:gd name="connsiteX28" fmla="*/ 8307324 w 10515600"/>
              <a:gd name="connsiteY28" fmla="*/ 5416094 h 5416094"/>
              <a:gd name="connsiteX29" fmla="*/ 7544943 w 10515600"/>
              <a:gd name="connsiteY29" fmla="*/ 5416094 h 5416094"/>
              <a:gd name="connsiteX30" fmla="*/ 7098030 w 10515600"/>
              <a:gd name="connsiteY30" fmla="*/ 5416094 h 5416094"/>
              <a:gd name="connsiteX31" fmla="*/ 6335649 w 10515600"/>
              <a:gd name="connsiteY31" fmla="*/ 5416094 h 5416094"/>
              <a:gd name="connsiteX32" fmla="*/ 5993892 w 10515600"/>
              <a:gd name="connsiteY32" fmla="*/ 5416094 h 5416094"/>
              <a:gd name="connsiteX33" fmla="*/ 5231511 w 10515600"/>
              <a:gd name="connsiteY33" fmla="*/ 5416094 h 5416094"/>
              <a:gd name="connsiteX34" fmla="*/ 4784598 w 10515600"/>
              <a:gd name="connsiteY34" fmla="*/ 5416094 h 5416094"/>
              <a:gd name="connsiteX35" fmla="*/ 4442841 w 10515600"/>
              <a:gd name="connsiteY35" fmla="*/ 5416094 h 5416094"/>
              <a:gd name="connsiteX36" fmla="*/ 3995928 w 10515600"/>
              <a:gd name="connsiteY36" fmla="*/ 5416094 h 5416094"/>
              <a:gd name="connsiteX37" fmla="*/ 3233547 w 10515600"/>
              <a:gd name="connsiteY37" fmla="*/ 5416094 h 5416094"/>
              <a:gd name="connsiteX38" fmla="*/ 2786634 w 10515600"/>
              <a:gd name="connsiteY38" fmla="*/ 5416094 h 5416094"/>
              <a:gd name="connsiteX39" fmla="*/ 2444877 w 10515600"/>
              <a:gd name="connsiteY39" fmla="*/ 5416094 h 5416094"/>
              <a:gd name="connsiteX40" fmla="*/ 1997964 w 10515600"/>
              <a:gd name="connsiteY40" fmla="*/ 5416094 h 5416094"/>
              <a:gd name="connsiteX41" fmla="*/ 1445895 w 10515600"/>
              <a:gd name="connsiteY41" fmla="*/ 5416094 h 5416094"/>
              <a:gd name="connsiteX42" fmla="*/ 788670 w 10515600"/>
              <a:gd name="connsiteY42" fmla="*/ 5416094 h 5416094"/>
              <a:gd name="connsiteX43" fmla="*/ 0 w 10515600"/>
              <a:gd name="connsiteY43" fmla="*/ 5416094 h 5416094"/>
              <a:gd name="connsiteX44" fmla="*/ 0 w 10515600"/>
              <a:gd name="connsiteY44" fmla="*/ 4630760 h 5416094"/>
              <a:gd name="connsiteX45" fmla="*/ 0 w 10515600"/>
              <a:gd name="connsiteY45" fmla="*/ 3953749 h 5416094"/>
              <a:gd name="connsiteX46" fmla="*/ 0 w 10515600"/>
              <a:gd name="connsiteY46" fmla="*/ 3276737 h 5416094"/>
              <a:gd name="connsiteX47" fmla="*/ 0 w 10515600"/>
              <a:gd name="connsiteY47" fmla="*/ 2599725 h 5416094"/>
              <a:gd name="connsiteX48" fmla="*/ 0 w 10515600"/>
              <a:gd name="connsiteY48" fmla="*/ 1922713 h 5416094"/>
              <a:gd name="connsiteX49" fmla="*/ 0 w 10515600"/>
              <a:gd name="connsiteY49" fmla="*/ 1299863 h 5416094"/>
              <a:gd name="connsiteX50" fmla="*/ 0 w 10515600"/>
              <a:gd name="connsiteY50" fmla="*/ 0 h 5416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515600" h="5416094"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24919" y="196329"/>
                  <a:pt x="10549062" y="488432"/>
                  <a:pt x="10515600" y="785334"/>
                </a:cubicBezTo>
                <a:cubicBezTo>
                  <a:pt x="10482138" y="1082236"/>
                  <a:pt x="10536385" y="1323726"/>
                  <a:pt x="10515600" y="1516506"/>
                </a:cubicBezTo>
                <a:cubicBezTo>
                  <a:pt x="10494815" y="1709286"/>
                  <a:pt x="10546328" y="2097632"/>
                  <a:pt x="10515600" y="2247679"/>
                </a:cubicBezTo>
                <a:cubicBezTo>
                  <a:pt x="10484872" y="2397726"/>
                  <a:pt x="10491771" y="2577292"/>
                  <a:pt x="10515600" y="2762208"/>
                </a:cubicBezTo>
                <a:cubicBezTo>
                  <a:pt x="10539429" y="2947124"/>
                  <a:pt x="10511007" y="3105736"/>
                  <a:pt x="10515600" y="3330898"/>
                </a:cubicBezTo>
                <a:cubicBezTo>
                  <a:pt x="10520194" y="3556060"/>
                  <a:pt x="10497393" y="3882611"/>
                  <a:pt x="10515600" y="4062071"/>
                </a:cubicBezTo>
                <a:cubicBezTo>
                  <a:pt x="10533807" y="4241531"/>
                  <a:pt x="10544791" y="4505155"/>
                  <a:pt x="10515600" y="4684921"/>
                </a:cubicBezTo>
                <a:cubicBezTo>
                  <a:pt x="10486410" y="4864687"/>
                  <a:pt x="10497356" y="5246484"/>
                  <a:pt x="10515600" y="5416094"/>
                </a:cubicBezTo>
                <a:cubicBezTo>
                  <a:pt x="10245623" y="5445692"/>
                  <a:pt x="10029676" y="5415505"/>
                  <a:pt x="9753219" y="5416094"/>
                </a:cubicBezTo>
                <a:cubicBezTo>
                  <a:pt x="9476762" y="5416683"/>
                  <a:pt x="9553148" y="5422760"/>
                  <a:pt x="9411462" y="5416094"/>
                </a:cubicBezTo>
                <a:cubicBezTo>
                  <a:pt x="9269776" y="5409428"/>
                  <a:pt x="8927709" y="5385012"/>
                  <a:pt x="8754237" y="5416094"/>
                </a:cubicBezTo>
                <a:cubicBezTo>
                  <a:pt x="8580766" y="5447176"/>
                  <a:pt x="8413264" y="5410024"/>
                  <a:pt x="8307324" y="5416094"/>
                </a:cubicBezTo>
                <a:cubicBezTo>
                  <a:pt x="8201384" y="5422164"/>
                  <a:pt x="7912690" y="5421686"/>
                  <a:pt x="7544943" y="5416094"/>
                </a:cubicBezTo>
                <a:cubicBezTo>
                  <a:pt x="7177196" y="5410502"/>
                  <a:pt x="7304235" y="5418502"/>
                  <a:pt x="7098030" y="5416094"/>
                </a:cubicBezTo>
                <a:cubicBezTo>
                  <a:pt x="6891825" y="5413686"/>
                  <a:pt x="6541479" y="5434609"/>
                  <a:pt x="6335649" y="5416094"/>
                </a:cubicBezTo>
                <a:cubicBezTo>
                  <a:pt x="6129819" y="5397579"/>
                  <a:pt x="6106541" y="5402791"/>
                  <a:pt x="5993892" y="5416094"/>
                </a:cubicBezTo>
                <a:cubicBezTo>
                  <a:pt x="5881243" y="5429397"/>
                  <a:pt x="5545248" y="5437743"/>
                  <a:pt x="5231511" y="5416094"/>
                </a:cubicBezTo>
                <a:cubicBezTo>
                  <a:pt x="4917774" y="5394445"/>
                  <a:pt x="4963237" y="5426599"/>
                  <a:pt x="4784598" y="5416094"/>
                </a:cubicBezTo>
                <a:cubicBezTo>
                  <a:pt x="4605959" y="5405589"/>
                  <a:pt x="4605904" y="5406658"/>
                  <a:pt x="4442841" y="5416094"/>
                </a:cubicBezTo>
                <a:cubicBezTo>
                  <a:pt x="4279778" y="5425530"/>
                  <a:pt x="4177180" y="5426138"/>
                  <a:pt x="3995928" y="5416094"/>
                </a:cubicBezTo>
                <a:cubicBezTo>
                  <a:pt x="3814676" y="5406050"/>
                  <a:pt x="3516440" y="5429234"/>
                  <a:pt x="3233547" y="5416094"/>
                </a:cubicBezTo>
                <a:cubicBezTo>
                  <a:pt x="2950654" y="5402954"/>
                  <a:pt x="2884354" y="5436103"/>
                  <a:pt x="2786634" y="5416094"/>
                </a:cubicBezTo>
                <a:cubicBezTo>
                  <a:pt x="2688914" y="5396085"/>
                  <a:pt x="2522958" y="5423232"/>
                  <a:pt x="2444877" y="5416094"/>
                </a:cubicBezTo>
                <a:cubicBezTo>
                  <a:pt x="2366796" y="5408956"/>
                  <a:pt x="2104768" y="5395479"/>
                  <a:pt x="1997964" y="5416094"/>
                </a:cubicBezTo>
                <a:cubicBezTo>
                  <a:pt x="1891160" y="5436709"/>
                  <a:pt x="1573016" y="5412376"/>
                  <a:pt x="1445895" y="5416094"/>
                </a:cubicBezTo>
                <a:cubicBezTo>
                  <a:pt x="1318774" y="5419812"/>
                  <a:pt x="986443" y="5400529"/>
                  <a:pt x="788670" y="5416094"/>
                </a:cubicBezTo>
                <a:cubicBezTo>
                  <a:pt x="590897" y="5431659"/>
                  <a:pt x="363709" y="5381266"/>
                  <a:pt x="0" y="5416094"/>
                </a:cubicBezTo>
                <a:cubicBezTo>
                  <a:pt x="-22973" y="5218643"/>
                  <a:pt x="-26699" y="5010779"/>
                  <a:pt x="0" y="4630760"/>
                </a:cubicBezTo>
                <a:cubicBezTo>
                  <a:pt x="26699" y="4250741"/>
                  <a:pt x="-15389" y="4196664"/>
                  <a:pt x="0" y="3953749"/>
                </a:cubicBezTo>
                <a:cubicBezTo>
                  <a:pt x="15389" y="3710834"/>
                  <a:pt x="468" y="3611311"/>
                  <a:pt x="0" y="3276737"/>
                </a:cubicBezTo>
                <a:cubicBezTo>
                  <a:pt x="-468" y="2942163"/>
                  <a:pt x="15360" y="2781998"/>
                  <a:pt x="0" y="2599725"/>
                </a:cubicBezTo>
                <a:cubicBezTo>
                  <a:pt x="-15360" y="2417452"/>
                  <a:pt x="14816" y="2100232"/>
                  <a:pt x="0" y="1922713"/>
                </a:cubicBezTo>
                <a:cubicBezTo>
                  <a:pt x="-14816" y="1745194"/>
                  <a:pt x="-24648" y="1604167"/>
                  <a:pt x="0" y="1299863"/>
                </a:cubicBezTo>
                <a:cubicBezTo>
                  <a:pt x="24648" y="995559"/>
                  <a:pt x="2182" y="279525"/>
                  <a:pt x="0" y="0"/>
                </a:cubicBezTo>
                <a:close/>
              </a:path>
            </a:pathLst>
          </a:custGeom>
          <a:noFill/>
          <a:ln w="47625" cap="rnd">
            <a:solidFill>
              <a:schemeClr val="bg1">
                <a:alpha val="75000"/>
              </a:schemeClr>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65" name="sketchy line">
            <a:extLst>
              <a:ext uri="{FF2B5EF4-FFF2-40B4-BE49-F238E27FC236}">
                <a16:creationId xmlns:a16="http://schemas.microsoft.com/office/drawing/2014/main" id="{4E87FCFB-2CCE-460D-B3DD-557C8BD1B9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4419423"/>
            <a:ext cx="4243589" cy="18288"/>
          </a:xfrm>
          <a:custGeom>
            <a:avLst/>
            <a:gdLst>
              <a:gd name="connsiteX0" fmla="*/ 0 w 4243589"/>
              <a:gd name="connsiteY0" fmla="*/ 0 h 18288"/>
              <a:gd name="connsiteX1" fmla="*/ 563791 w 4243589"/>
              <a:gd name="connsiteY1" fmla="*/ 0 h 18288"/>
              <a:gd name="connsiteX2" fmla="*/ 1042710 w 4243589"/>
              <a:gd name="connsiteY2" fmla="*/ 0 h 18288"/>
              <a:gd name="connsiteX3" fmla="*/ 1564066 w 4243589"/>
              <a:gd name="connsiteY3" fmla="*/ 0 h 18288"/>
              <a:gd name="connsiteX4" fmla="*/ 2212729 w 4243589"/>
              <a:gd name="connsiteY4" fmla="*/ 0 h 18288"/>
              <a:gd name="connsiteX5" fmla="*/ 2776520 w 4243589"/>
              <a:gd name="connsiteY5" fmla="*/ 0 h 18288"/>
              <a:gd name="connsiteX6" fmla="*/ 3297875 w 4243589"/>
              <a:gd name="connsiteY6" fmla="*/ 0 h 18288"/>
              <a:gd name="connsiteX7" fmla="*/ 4243589 w 4243589"/>
              <a:gd name="connsiteY7" fmla="*/ 0 h 18288"/>
              <a:gd name="connsiteX8" fmla="*/ 4243589 w 4243589"/>
              <a:gd name="connsiteY8" fmla="*/ 18288 h 18288"/>
              <a:gd name="connsiteX9" fmla="*/ 3637362 w 4243589"/>
              <a:gd name="connsiteY9" fmla="*/ 18288 h 18288"/>
              <a:gd name="connsiteX10" fmla="*/ 3116007 w 4243589"/>
              <a:gd name="connsiteY10" fmla="*/ 18288 h 18288"/>
              <a:gd name="connsiteX11" fmla="*/ 2424908 w 4243589"/>
              <a:gd name="connsiteY11" fmla="*/ 18288 h 18288"/>
              <a:gd name="connsiteX12" fmla="*/ 1861117 w 4243589"/>
              <a:gd name="connsiteY12" fmla="*/ 18288 h 18288"/>
              <a:gd name="connsiteX13" fmla="*/ 1382198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3987" y="7429"/>
                  <a:pt x="4243569" y="10822"/>
                  <a:pt x="4243589" y="18288"/>
                </a:cubicBezTo>
                <a:cubicBezTo>
                  <a:pt x="4112949" y="-2855"/>
                  <a:pt x="3928037" y="1831"/>
                  <a:pt x="3637362" y="18288"/>
                </a:cubicBezTo>
                <a:cubicBezTo>
                  <a:pt x="3346687" y="34745"/>
                  <a:pt x="3254446" y="26669"/>
                  <a:pt x="3116007" y="18288"/>
                </a:cubicBezTo>
                <a:cubicBezTo>
                  <a:pt x="2977569" y="9907"/>
                  <a:pt x="2620228" y="28873"/>
                  <a:pt x="2424908" y="18288"/>
                </a:cubicBezTo>
                <a:cubicBezTo>
                  <a:pt x="2229588" y="7703"/>
                  <a:pt x="2088287" y="-3854"/>
                  <a:pt x="1861117" y="18288"/>
                </a:cubicBezTo>
                <a:cubicBezTo>
                  <a:pt x="1633947" y="40430"/>
                  <a:pt x="1502447" y="-871"/>
                  <a:pt x="1382198" y="18288"/>
                </a:cubicBezTo>
                <a:cubicBezTo>
                  <a:pt x="1261949" y="37447"/>
                  <a:pt x="1045440" y="28353"/>
                  <a:pt x="733535" y="18288"/>
                </a:cubicBezTo>
                <a:cubicBezTo>
                  <a:pt x="421630" y="8223"/>
                  <a:pt x="341257" y="-18359"/>
                  <a:pt x="0" y="18288"/>
                </a:cubicBezTo>
                <a:cubicBezTo>
                  <a:pt x="-591" y="13205"/>
                  <a:pt x="-663" y="6329"/>
                  <a:pt x="0" y="0"/>
                </a:cubicBezTo>
                <a:close/>
              </a:path>
              <a:path w="4243589" h="18288"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2703" y="5429"/>
                  <a:pt x="4244410" y="14046"/>
                  <a:pt x="4243589" y="18288"/>
                </a:cubicBezTo>
                <a:cubicBezTo>
                  <a:pt x="4130424" y="-1240"/>
                  <a:pt x="3932803" y="42249"/>
                  <a:pt x="3722234" y="18288"/>
                </a:cubicBezTo>
                <a:cubicBezTo>
                  <a:pt x="3511665" y="-5673"/>
                  <a:pt x="3269903" y="45994"/>
                  <a:pt x="3116007" y="18288"/>
                </a:cubicBezTo>
                <a:cubicBezTo>
                  <a:pt x="2962111" y="-9418"/>
                  <a:pt x="2744280" y="23224"/>
                  <a:pt x="2509780" y="18288"/>
                </a:cubicBezTo>
                <a:cubicBezTo>
                  <a:pt x="2275280" y="13352"/>
                  <a:pt x="2066059" y="43664"/>
                  <a:pt x="1945989" y="18288"/>
                </a:cubicBezTo>
                <a:cubicBezTo>
                  <a:pt x="1825919" y="-7088"/>
                  <a:pt x="1407329" y="12616"/>
                  <a:pt x="1254890" y="18288"/>
                </a:cubicBezTo>
                <a:cubicBezTo>
                  <a:pt x="1102451" y="23960"/>
                  <a:pt x="837950" y="31673"/>
                  <a:pt x="563791" y="18288"/>
                </a:cubicBezTo>
                <a:cubicBezTo>
                  <a:pt x="289632" y="4903"/>
                  <a:pt x="132768" y="7105"/>
                  <a:pt x="0" y="18288"/>
                </a:cubicBezTo>
                <a:cubicBezTo>
                  <a:pt x="668" y="13665"/>
                  <a:pt x="578" y="5675"/>
                  <a:pt x="0" y="0"/>
                </a:cubicBezTo>
                <a:close/>
              </a:path>
            </a:pathLst>
          </a:custGeom>
          <a:solidFill>
            <a:srgbClr val="FFFFFF">
              <a:alpha val="75000"/>
            </a:srgbClr>
          </a:solidFill>
          <a:ln w="41275" cap="rnd">
            <a:solidFill>
              <a:schemeClr val="bg1">
                <a:alpha val="75000"/>
              </a:schemeClr>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0742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93593-C3D9-E3DC-47F1-249BB36040C7}"/>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itle 1">
                <a:extLst>
                  <a:ext uri="{FF2B5EF4-FFF2-40B4-BE49-F238E27FC236}">
                    <a16:creationId xmlns:a16="http://schemas.microsoft.com/office/drawing/2014/main" id="{B286B395-7E9C-B7C6-CE84-AF2D6DD8615B}"/>
                  </a:ext>
                </a:extLst>
              </p:cNvPr>
              <p:cNvSpPr txBox="1">
                <a:spLocks/>
              </p:cNvSpPr>
              <p:nvPr/>
            </p:nvSpPr>
            <p:spPr>
              <a:xfrm>
                <a:off x="0" y="1901866"/>
                <a:ext cx="6020656"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14:m>
                  <m:oMathPara xmlns:m="http://schemas.openxmlformats.org/officeDocument/2006/math">
                    <m:oMathParaPr>
                      <m:jc m:val="centerGroup"/>
                    </m:oMathParaPr>
                    <m:oMath xmlns:m="http://schemas.openxmlformats.org/officeDocument/2006/math">
                      <m:r>
                        <a:rPr lang="it-IT" i="1">
                          <a:latin typeface="Cambria Math" panose="02040503050406030204" pitchFamily="18" charset="0"/>
                        </a:rPr>
                        <m:t>∆</m:t>
                      </m:r>
                      <m:r>
                        <a:rPr lang="it-IT" i="1">
                          <a:latin typeface="Cambria Math" panose="02040503050406030204" pitchFamily="18" charset="0"/>
                        </a:rPr>
                        <m:t>𝑈</m:t>
                      </m:r>
                      <m:r>
                        <a:rPr lang="it-IT" i="1">
                          <a:latin typeface="Cambria Math" panose="02040503050406030204" pitchFamily="18" charset="0"/>
                        </a:rPr>
                        <m:t>=</m:t>
                      </m:r>
                      <m:r>
                        <a:rPr lang="it-IT" i="1">
                          <a:latin typeface="Cambria Math" panose="02040503050406030204" pitchFamily="18" charset="0"/>
                        </a:rPr>
                        <m:t>𝑄</m:t>
                      </m:r>
                      <m:r>
                        <a:rPr lang="it-IT" i="1">
                          <a:latin typeface="Cambria Math" panose="02040503050406030204" pitchFamily="18" charset="0"/>
                        </a:rPr>
                        <m:t>−</m:t>
                      </m:r>
                      <m:r>
                        <a:rPr lang="it-IT" i="1">
                          <a:latin typeface="Cambria Math" panose="02040503050406030204" pitchFamily="18" charset="0"/>
                        </a:rPr>
                        <m:t>𝐿</m:t>
                      </m:r>
                    </m:oMath>
                  </m:oMathPara>
                </a14:m>
                <a:endParaRPr lang="en-US" dirty="0"/>
              </a:p>
            </p:txBody>
          </p:sp>
        </mc:Choice>
        <mc:Fallback xmlns="">
          <p:sp>
            <p:nvSpPr>
              <p:cNvPr id="3" name="Title 1">
                <a:extLst>
                  <a:ext uri="{FF2B5EF4-FFF2-40B4-BE49-F238E27FC236}">
                    <a16:creationId xmlns:a16="http://schemas.microsoft.com/office/drawing/2014/main" id="{B286B395-7E9C-B7C6-CE84-AF2D6DD8615B}"/>
                  </a:ext>
                </a:extLst>
              </p:cNvPr>
              <p:cNvSpPr txBox="1">
                <a:spLocks noRot="1" noChangeAspect="1" noMove="1" noResize="1" noEditPoints="1" noAdjustHandles="1" noChangeArrowheads="1" noChangeShapeType="1" noTextEdit="1"/>
              </p:cNvSpPr>
              <p:nvPr/>
            </p:nvSpPr>
            <p:spPr>
              <a:xfrm>
                <a:off x="0" y="1901866"/>
                <a:ext cx="6020656" cy="943226"/>
              </a:xfrm>
              <a:prstGeom prst="rect">
                <a:avLst/>
              </a:prstGeom>
              <a:blipFill>
                <a:blip r:embed="rId3"/>
                <a:stretch>
                  <a:fillRect/>
                </a:stretch>
              </a:blipFill>
            </p:spPr>
            <p:txBody>
              <a:bodyPr/>
              <a:lstStyle/>
              <a:p>
                <a:r>
                  <a:rPr lang="en-US">
                    <a:noFill/>
                  </a:rPr>
                  <a:t> </a:t>
                </a:r>
              </a:p>
            </p:txBody>
          </p:sp>
        </mc:Fallback>
      </mc:AlternateContent>
      <p:cxnSp>
        <p:nvCxnSpPr>
          <p:cNvPr id="7" name="Straight Arrow Connector 6">
            <a:extLst>
              <a:ext uri="{FF2B5EF4-FFF2-40B4-BE49-F238E27FC236}">
                <a16:creationId xmlns:a16="http://schemas.microsoft.com/office/drawing/2014/main" id="{1746EAD3-DAE4-2368-E7FA-19B00A5F0B95}"/>
              </a:ext>
            </a:extLst>
          </p:cNvPr>
          <p:cNvCxnSpPr>
            <a:cxnSpLocks/>
            <a:endCxn id="1026" idx="0"/>
          </p:cNvCxnSpPr>
          <p:nvPr/>
        </p:nvCxnSpPr>
        <p:spPr>
          <a:xfrm flipH="1">
            <a:off x="2334403" y="2849479"/>
            <a:ext cx="865997" cy="1159043"/>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9" name="Straight Arrow Connector 8">
            <a:extLst>
              <a:ext uri="{FF2B5EF4-FFF2-40B4-BE49-F238E27FC236}">
                <a16:creationId xmlns:a16="http://schemas.microsoft.com/office/drawing/2014/main" id="{DE1A840B-C600-6CEF-2838-69AD37D16FB1}"/>
              </a:ext>
            </a:extLst>
          </p:cNvPr>
          <p:cNvCxnSpPr>
            <a:cxnSpLocks/>
            <a:endCxn id="3074" idx="0"/>
          </p:cNvCxnSpPr>
          <p:nvPr/>
        </p:nvCxnSpPr>
        <p:spPr>
          <a:xfrm>
            <a:off x="4686005" y="2858503"/>
            <a:ext cx="505992" cy="1140992"/>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pic>
        <p:nvPicPr>
          <p:cNvPr id="3074" name="Picture 2" descr="Il mito di Sisifo: una fatica senza fine o un inno alla resistenza? •  Uozzart">
            <a:extLst>
              <a:ext uri="{FF2B5EF4-FFF2-40B4-BE49-F238E27FC236}">
                <a16:creationId xmlns:a16="http://schemas.microsoft.com/office/drawing/2014/main" id="{761A2C54-0587-4F7F-6E33-F4CEAC45625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4748" r="11784" b="31165"/>
          <a:stretch>
            <a:fillRect/>
          </a:stretch>
        </p:blipFill>
        <p:spPr bwMode="auto">
          <a:xfrm>
            <a:off x="3878028" y="3999495"/>
            <a:ext cx="2627938" cy="19001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2812B9B2-4DB6-54A8-AFED-BB164B25F439}"/>
              </a:ext>
            </a:extLst>
          </p:cNvPr>
          <p:cNvSpPr>
            <a:spLocks noChangeAspect="1"/>
          </p:cNvSpPr>
          <p:nvPr/>
        </p:nvSpPr>
        <p:spPr>
          <a:xfrm>
            <a:off x="6657675" y="824511"/>
            <a:ext cx="5208977" cy="5208977"/>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a:extLst>
              <a:ext uri="{FF2B5EF4-FFF2-40B4-BE49-F238E27FC236}">
                <a16:creationId xmlns:a16="http://schemas.microsoft.com/office/drawing/2014/main" id="{22B368C2-FC6F-6A2C-80A8-09D154863074}"/>
              </a:ext>
            </a:extLst>
          </p:cNvPr>
          <p:cNvSpPr>
            <a:spLocks noChangeAspect="1"/>
          </p:cNvSpPr>
          <p:nvPr/>
        </p:nvSpPr>
        <p:spPr>
          <a:xfrm>
            <a:off x="8167964" y="2339944"/>
            <a:ext cx="2178111" cy="2178111"/>
          </a:xfrm>
          <a:prstGeom prst="ellipse">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Arrow: Right 9">
            <a:extLst>
              <a:ext uri="{FF2B5EF4-FFF2-40B4-BE49-F238E27FC236}">
                <a16:creationId xmlns:a16="http://schemas.microsoft.com/office/drawing/2014/main" id="{E05CBCEB-A9EB-FCFF-24C8-47C98B891FE7}"/>
              </a:ext>
            </a:extLst>
          </p:cNvPr>
          <p:cNvSpPr>
            <a:spLocks noChangeAspect="1"/>
          </p:cNvSpPr>
          <p:nvPr/>
        </p:nvSpPr>
        <p:spPr>
          <a:xfrm rot="-2700000">
            <a:off x="7608844" y="4253334"/>
            <a:ext cx="1060320" cy="826519"/>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9E22734E-19BB-1FBB-2278-999F6069E9B0}"/>
              </a:ext>
            </a:extLst>
          </p:cNvPr>
          <p:cNvSpPr>
            <a:spLocks noChangeAspect="1"/>
          </p:cNvSpPr>
          <p:nvPr/>
        </p:nvSpPr>
        <p:spPr>
          <a:xfrm rot="-2700000">
            <a:off x="9944796" y="1789116"/>
            <a:ext cx="1060320" cy="826519"/>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11">
            <a:extLst>
              <a:ext uri="{FF2B5EF4-FFF2-40B4-BE49-F238E27FC236}">
                <a16:creationId xmlns:a16="http://schemas.microsoft.com/office/drawing/2014/main" id="{EC616B9F-06A2-FC88-B245-57D09D76E529}"/>
              </a:ext>
            </a:extLst>
          </p:cNvPr>
          <p:cNvSpPr>
            <a:spLocks noChangeAspect="1"/>
          </p:cNvSpPr>
          <p:nvPr/>
        </p:nvSpPr>
        <p:spPr>
          <a:xfrm rot="2700000">
            <a:off x="7608844" y="1778145"/>
            <a:ext cx="1060320" cy="826519"/>
          </a:xfrm>
          <a:prstGeom prst="right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2">
            <a:extLst>
              <a:ext uri="{FF2B5EF4-FFF2-40B4-BE49-F238E27FC236}">
                <a16:creationId xmlns:a16="http://schemas.microsoft.com/office/drawing/2014/main" id="{16D79904-FC51-A3DF-273A-E1CEE5031FBB}"/>
              </a:ext>
            </a:extLst>
          </p:cNvPr>
          <p:cNvSpPr>
            <a:spLocks noChangeAspect="1"/>
          </p:cNvSpPr>
          <p:nvPr/>
        </p:nvSpPr>
        <p:spPr>
          <a:xfrm rot="2700000">
            <a:off x="9906099" y="4288570"/>
            <a:ext cx="1060320" cy="826519"/>
          </a:xfrm>
          <a:prstGeom prst="rightArrow">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9695155D-9CD7-D105-FA48-2E54FDBA8529}"/>
              </a:ext>
            </a:extLst>
          </p:cNvPr>
          <p:cNvSpPr txBox="1"/>
          <p:nvPr/>
        </p:nvSpPr>
        <p:spPr>
          <a:xfrm>
            <a:off x="7233006" y="1339640"/>
            <a:ext cx="1037699" cy="369332"/>
          </a:xfrm>
          <a:prstGeom prst="rect">
            <a:avLst/>
          </a:prstGeom>
          <a:noFill/>
        </p:spPr>
        <p:txBody>
          <a:bodyPr wrap="square" rtlCol="0">
            <a:spAutoFit/>
          </a:bodyPr>
          <a:lstStyle/>
          <a:p>
            <a:r>
              <a:rPr lang="it-IT" dirty="0"/>
              <a:t>Lavoro</a:t>
            </a:r>
            <a:endParaRPr lang="en-US" dirty="0"/>
          </a:p>
        </p:txBody>
      </p:sp>
      <p:sp>
        <p:nvSpPr>
          <p:cNvPr id="15" name="TextBox 14">
            <a:extLst>
              <a:ext uri="{FF2B5EF4-FFF2-40B4-BE49-F238E27FC236}">
                <a16:creationId xmlns:a16="http://schemas.microsoft.com/office/drawing/2014/main" id="{489EA786-C48A-9D25-1054-417F9229C8BC}"/>
              </a:ext>
            </a:extLst>
          </p:cNvPr>
          <p:cNvSpPr txBox="1"/>
          <p:nvPr/>
        </p:nvSpPr>
        <p:spPr>
          <a:xfrm>
            <a:off x="10555978" y="5149026"/>
            <a:ext cx="1037699" cy="369332"/>
          </a:xfrm>
          <a:prstGeom prst="rect">
            <a:avLst/>
          </a:prstGeom>
          <a:noFill/>
        </p:spPr>
        <p:txBody>
          <a:bodyPr wrap="square" rtlCol="0">
            <a:spAutoFit/>
          </a:bodyPr>
          <a:lstStyle/>
          <a:p>
            <a:r>
              <a:rPr lang="it-IT" dirty="0"/>
              <a:t>Lavoro</a:t>
            </a:r>
            <a:endParaRPr lang="en-US" dirty="0"/>
          </a:p>
        </p:txBody>
      </p:sp>
      <p:sp>
        <p:nvSpPr>
          <p:cNvPr id="16" name="TextBox 15">
            <a:extLst>
              <a:ext uri="{FF2B5EF4-FFF2-40B4-BE49-F238E27FC236}">
                <a16:creationId xmlns:a16="http://schemas.microsoft.com/office/drawing/2014/main" id="{87D05705-DD74-34C6-D174-66231A4AD07A}"/>
              </a:ext>
            </a:extLst>
          </p:cNvPr>
          <p:cNvSpPr txBox="1"/>
          <p:nvPr/>
        </p:nvSpPr>
        <p:spPr>
          <a:xfrm>
            <a:off x="10433041" y="1374878"/>
            <a:ext cx="1037699" cy="369332"/>
          </a:xfrm>
          <a:prstGeom prst="rect">
            <a:avLst/>
          </a:prstGeom>
          <a:noFill/>
        </p:spPr>
        <p:txBody>
          <a:bodyPr wrap="square" rtlCol="0">
            <a:spAutoFit/>
          </a:bodyPr>
          <a:lstStyle/>
          <a:p>
            <a:r>
              <a:rPr lang="it-IT" dirty="0"/>
              <a:t>Calore</a:t>
            </a:r>
            <a:endParaRPr lang="en-US" dirty="0"/>
          </a:p>
        </p:txBody>
      </p:sp>
      <p:sp>
        <p:nvSpPr>
          <p:cNvPr id="17" name="TextBox 16">
            <a:extLst>
              <a:ext uri="{FF2B5EF4-FFF2-40B4-BE49-F238E27FC236}">
                <a16:creationId xmlns:a16="http://schemas.microsoft.com/office/drawing/2014/main" id="{304DE08A-D520-7950-6994-DCB868A5C2FF}"/>
              </a:ext>
            </a:extLst>
          </p:cNvPr>
          <p:cNvSpPr txBox="1"/>
          <p:nvPr/>
        </p:nvSpPr>
        <p:spPr>
          <a:xfrm>
            <a:off x="7050278" y="5055998"/>
            <a:ext cx="1037699" cy="369332"/>
          </a:xfrm>
          <a:prstGeom prst="rect">
            <a:avLst/>
          </a:prstGeom>
          <a:noFill/>
        </p:spPr>
        <p:txBody>
          <a:bodyPr wrap="square" rtlCol="0">
            <a:spAutoFit/>
          </a:bodyPr>
          <a:lstStyle/>
          <a:p>
            <a:r>
              <a:rPr lang="it-IT" dirty="0"/>
              <a:t>Calore</a:t>
            </a:r>
            <a:endParaRPr lang="en-US" dirty="0"/>
          </a:p>
        </p:txBody>
      </p:sp>
      <p:sp>
        <p:nvSpPr>
          <p:cNvPr id="18" name="TextBox 17">
            <a:extLst>
              <a:ext uri="{FF2B5EF4-FFF2-40B4-BE49-F238E27FC236}">
                <a16:creationId xmlns:a16="http://schemas.microsoft.com/office/drawing/2014/main" id="{C539DDBE-10CD-2AD0-C989-BBAA0D5EEF4C}"/>
              </a:ext>
            </a:extLst>
          </p:cNvPr>
          <p:cNvSpPr txBox="1"/>
          <p:nvPr/>
        </p:nvSpPr>
        <p:spPr>
          <a:xfrm>
            <a:off x="8240452" y="2983137"/>
            <a:ext cx="2033133" cy="1200329"/>
          </a:xfrm>
          <a:prstGeom prst="rect">
            <a:avLst/>
          </a:prstGeom>
          <a:noFill/>
        </p:spPr>
        <p:txBody>
          <a:bodyPr wrap="square" rtlCol="0">
            <a:spAutoFit/>
          </a:bodyPr>
          <a:lstStyle/>
          <a:p>
            <a:pPr algn="ctr"/>
            <a:r>
              <a:rPr lang="it-IT" dirty="0"/>
              <a:t>SISTEMA TERMODINAMICO CHIUSO</a:t>
            </a:r>
          </a:p>
          <a:p>
            <a:pPr algn="ctr"/>
            <a:r>
              <a:rPr lang="it-IT" dirty="0"/>
              <a:t>∆U</a:t>
            </a:r>
            <a:endParaRPr lang="en-US" dirty="0"/>
          </a:p>
        </p:txBody>
      </p:sp>
      <p:sp>
        <p:nvSpPr>
          <p:cNvPr id="19" name="TextBox 18">
            <a:extLst>
              <a:ext uri="{FF2B5EF4-FFF2-40B4-BE49-F238E27FC236}">
                <a16:creationId xmlns:a16="http://schemas.microsoft.com/office/drawing/2014/main" id="{9F1B40CF-09B6-E26B-2690-F902226AEF8E}"/>
              </a:ext>
            </a:extLst>
          </p:cNvPr>
          <p:cNvSpPr txBox="1"/>
          <p:nvPr/>
        </p:nvSpPr>
        <p:spPr>
          <a:xfrm>
            <a:off x="8256800" y="1225414"/>
            <a:ext cx="2033133" cy="369332"/>
          </a:xfrm>
          <a:prstGeom prst="rect">
            <a:avLst/>
          </a:prstGeom>
          <a:noFill/>
        </p:spPr>
        <p:txBody>
          <a:bodyPr wrap="square" rtlCol="0">
            <a:spAutoFit/>
          </a:bodyPr>
          <a:lstStyle/>
          <a:p>
            <a:pPr algn="ctr"/>
            <a:r>
              <a:rPr lang="it-IT" dirty="0"/>
              <a:t>AMBIENTE</a:t>
            </a:r>
            <a:endParaRPr lang="en-US" dirty="0"/>
          </a:p>
        </p:txBody>
      </p:sp>
      <p:sp>
        <p:nvSpPr>
          <p:cNvPr id="20" name="TextBox 19">
            <a:extLst>
              <a:ext uri="{FF2B5EF4-FFF2-40B4-BE49-F238E27FC236}">
                <a16:creationId xmlns:a16="http://schemas.microsoft.com/office/drawing/2014/main" id="{7A128BC6-11D7-C806-1A25-59B66FC50799}"/>
              </a:ext>
            </a:extLst>
          </p:cNvPr>
          <p:cNvSpPr txBox="1"/>
          <p:nvPr/>
        </p:nvSpPr>
        <p:spPr>
          <a:xfrm>
            <a:off x="7602514" y="448264"/>
            <a:ext cx="3534450" cy="369332"/>
          </a:xfrm>
          <a:prstGeom prst="rect">
            <a:avLst/>
          </a:prstGeom>
          <a:noFill/>
        </p:spPr>
        <p:txBody>
          <a:bodyPr wrap="square" rtlCol="0">
            <a:spAutoFit/>
          </a:bodyPr>
          <a:lstStyle/>
          <a:p>
            <a:pPr algn="ctr"/>
            <a:r>
              <a:rPr lang="it-IT" dirty="0"/>
              <a:t>SISTEMA ISOLATO (UNIVERSO)</a:t>
            </a:r>
            <a:endParaRPr lang="en-US" dirty="0"/>
          </a:p>
        </p:txBody>
      </p:sp>
      <p:sp>
        <p:nvSpPr>
          <p:cNvPr id="23" name="Title 1">
            <a:extLst>
              <a:ext uri="{FF2B5EF4-FFF2-40B4-BE49-F238E27FC236}">
                <a16:creationId xmlns:a16="http://schemas.microsoft.com/office/drawing/2014/main" id="{C22684AE-B12E-C0EA-4C3C-28A1FF85B732}"/>
              </a:ext>
            </a:extLst>
          </p:cNvPr>
          <p:cNvSpPr txBox="1">
            <a:spLocks/>
          </p:cNvSpPr>
          <p:nvPr/>
        </p:nvSpPr>
        <p:spPr>
          <a:xfrm>
            <a:off x="0" y="121990"/>
            <a:ext cx="12192000" cy="94322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b="1" dirty="0"/>
              <a:t> Primo principio</a:t>
            </a:r>
            <a:endParaRPr lang="en-US" b="1" dirty="0"/>
          </a:p>
        </p:txBody>
      </p:sp>
      <p:pic>
        <p:nvPicPr>
          <p:cNvPr id="1026" name="Picture 2" descr="Trasmissione del calore">
            <a:extLst>
              <a:ext uri="{FF2B5EF4-FFF2-40B4-BE49-F238E27FC236}">
                <a16:creationId xmlns:a16="http://schemas.microsoft.com/office/drawing/2014/main" id="{AAB34F9A-E1DE-D4FD-C055-10052A08C96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2486" y="4008522"/>
            <a:ext cx="2783834" cy="1933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1810410"/>
      </p:ext>
    </p:extLst>
  </p:cSld>
  <p:clrMapOvr>
    <a:masterClrMapping/>
  </p:clrMapOvr>
</p:sld>
</file>

<file path=ppt/theme/theme1.xml><?xml version="1.0" encoding="utf-8"?>
<a:theme xmlns:a="http://schemas.openxmlformats.org/drawingml/2006/main" name="Dune">
  <a:themeElements>
    <a:clrScheme name="Dune">
      <a:dk1>
        <a:srgbClr val="131313"/>
      </a:dk1>
      <a:lt1>
        <a:sysClr val="window" lastClr="FFFFFF"/>
      </a:lt1>
      <a:dk2>
        <a:srgbClr val="203430"/>
      </a:dk2>
      <a:lt2>
        <a:srgbClr val="F0EDE6"/>
      </a:lt2>
      <a:accent1>
        <a:srgbClr val="A57361"/>
      </a:accent1>
      <a:accent2>
        <a:srgbClr val="CD9979"/>
      </a:accent2>
      <a:accent3>
        <a:srgbClr val="4E6C67"/>
      </a:accent3>
      <a:accent4>
        <a:srgbClr val="BA958C"/>
      </a:accent4>
      <a:accent5>
        <a:srgbClr val="A08C60"/>
      </a:accent5>
      <a:accent6>
        <a:srgbClr val="956969"/>
      </a:accent6>
      <a:hlink>
        <a:srgbClr val="B0685E"/>
      </a:hlink>
      <a:folHlink>
        <a:srgbClr val="5E827E"/>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une" id="{826328CA-5F67-4711-B85D-145ABD90F0C2}" vid="{19057A55-7D5A-4630-9E53-CA5ED644777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8d051551-3193-45e5-bb00-2822a04ac701}" enabled="1" method="Privileged" siteId="{7a823e81-3527-485c-a629-67235afb2fa8}" removed="0"/>
</clbl:labelList>
</file>

<file path=docProps/app.xml><?xml version="1.0" encoding="utf-8"?>
<Properties xmlns="http://schemas.openxmlformats.org/officeDocument/2006/extended-properties" xmlns:vt="http://schemas.openxmlformats.org/officeDocument/2006/docPropsVTypes">
  <Template/>
  <TotalTime>3363</TotalTime>
  <Words>832</Words>
  <Application>Microsoft Office PowerPoint</Application>
  <PresentationFormat>Widescreen</PresentationFormat>
  <Paragraphs>296</Paragraphs>
  <Slides>36</Slides>
  <Notes>28</Notes>
  <HiddenSlides>0</HiddenSlides>
  <MMClips>0</MMClips>
  <ScaleCrop>false</ScaleCrop>
  <HeadingPairs>
    <vt:vector size="4" baseType="variant">
      <vt:variant>
        <vt:lpstr>Tema</vt:lpstr>
      </vt:variant>
      <vt:variant>
        <vt:i4>2</vt:i4>
      </vt:variant>
      <vt:variant>
        <vt:lpstr>Titoli diapositive</vt:lpstr>
      </vt:variant>
      <vt:variant>
        <vt:i4>36</vt:i4>
      </vt:variant>
    </vt:vector>
  </HeadingPairs>
  <TitlesOfParts>
    <vt:vector size="38" baseType="lpstr">
      <vt:lpstr>Dune</vt:lpstr>
      <vt:lpstr>Office Theme</vt:lpstr>
      <vt:lpstr>Presentazione standard di PowerPoint</vt:lpstr>
      <vt:lpstr>Presentazione standard di PowerPoint</vt:lpstr>
      <vt:lpstr>Presentazione standard di PowerPoint</vt:lpstr>
      <vt:lpstr> Energia e capitalismo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Marrone Michele</dc:creator>
  <cp:lastModifiedBy>Utente guest</cp:lastModifiedBy>
  <cp:revision>44</cp:revision>
  <dcterms:created xsi:type="dcterms:W3CDTF">2025-08-07T14:20:16Z</dcterms:created>
  <dcterms:modified xsi:type="dcterms:W3CDTF">2025-11-13T15:16:51Z</dcterms:modified>
</cp:coreProperties>
</file>